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8" r:id="rId2"/>
    <p:sldId id="259" r:id="rId3"/>
    <p:sldId id="266" r:id="rId4"/>
    <p:sldId id="260" r:id="rId5"/>
    <p:sldId id="262" r:id="rId6"/>
    <p:sldId id="263" r:id="rId7"/>
    <p:sldId id="264" r:id="rId8"/>
    <p:sldId id="265" r:id="rId9"/>
  </p:sldIdLst>
  <p:sldSz cx="9906000" cy="6858000" type="A4"/>
  <p:notesSz cx="987425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Ferrier" initials="BF" lastIdx="2" clrIdx="0">
    <p:extLst>
      <p:ext uri="{19B8F6BF-5375-455C-9EA6-DF929625EA0E}">
        <p15:presenceInfo xmlns:p15="http://schemas.microsoft.com/office/powerpoint/2012/main" userId="b8f76d7ad4074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C3BF8-9436-4049-BF7C-7D39A486E11B}" v="197" dt="2021-09-01T19:06:11.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27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9105"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3570" y="0"/>
            <a:ext cx="4279104" cy="344488"/>
          </a:xfrm>
          <a:prstGeom prst="rect">
            <a:avLst/>
          </a:prstGeom>
        </p:spPr>
        <p:txBody>
          <a:bodyPr vert="horz" lIns="91440" tIns="45720" rIns="91440" bIns="45720" rtlCol="0"/>
          <a:lstStyle>
            <a:lvl1pPr algn="r">
              <a:defRPr sz="1200"/>
            </a:lvl1pPr>
          </a:lstStyle>
          <a:p>
            <a:fld id="{3A826399-9A32-4BE7-8E10-91D0815D61CE}" type="datetimeFigureOut">
              <a:rPr lang="en-GB" smtClean="0"/>
              <a:t>01/09/2021</a:t>
            </a:fld>
            <a:endParaRPr lang="en-GB"/>
          </a:p>
        </p:txBody>
      </p:sp>
      <p:sp>
        <p:nvSpPr>
          <p:cNvPr id="4" name="Slide Image Placeholder 3"/>
          <p:cNvSpPr>
            <a:spLocks noGrp="1" noRot="1" noChangeAspect="1"/>
          </p:cNvSpPr>
          <p:nvPr>
            <p:ph type="sldImg" idx="2"/>
          </p:nvPr>
        </p:nvSpPr>
        <p:spPr>
          <a:xfrm>
            <a:off x="3267075" y="857250"/>
            <a:ext cx="3341688"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8213" y="3300414"/>
            <a:ext cx="78994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4"/>
            <a:ext cx="4279105"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3570" y="6513514"/>
            <a:ext cx="4279104" cy="344487"/>
          </a:xfrm>
          <a:prstGeom prst="rect">
            <a:avLst/>
          </a:prstGeom>
        </p:spPr>
        <p:txBody>
          <a:bodyPr vert="horz" lIns="91440" tIns="45720" rIns="91440" bIns="45720" rtlCol="0" anchor="b"/>
          <a:lstStyle>
            <a:lvl1pPr algn="r">
              <a:defRPr sz="1200"/>
            </a:lvl1pPr>
          </a:lstStyle>
          <a:p>
            <a:fld id="{DB8DAE48-2DEB-4F8E-8B09-CDDE00461E92}" type="slidenum">
              <a:rPr lang="en-GB" smtClean="0"/>
              <a:t>‹#›</a:t>
            </a:fld>
            <a:endParaRPr lang="en-GB"/>
          </a:p>
        </p:txBody>
      </p:sp>
    </p:spTree>
    <p:extLst>
      <p:ext uri="{BB962C8B-B14F-4D97-AF65-F5344CB8AC3E}">
        <p14:creationId xmlns:p14="http://schemas.microsoft.com/office/powerpoint/2010/main" val="349567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DB8DAE48-2DEB-4F8E-8B09-CDDE00461E92}" type="slidenum">
              <a:rPr lang="en-GB" smtClean="0"/>
              <a:t>4</a:t>
            </a:fld>
            <a:endParaRPr lang="en-GB"/>
          </a:p>
        </p:txBody>
      </p:sp>
    </p:spTree>
    <p:extLst>
      <p:ext uri="{BB962C8B-B14F-4D97-AF65-F5344CB8AC3E}">
        <p14:creationId xmlns:p14="http://schemas.microsoft.com/office/powerpoint/2010/main" val="281146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Carried</a:t>
            </a:r>
          </a:p>
        </p:txBody>
      </p:sp>
      <p:sp>
        <p:nvSpPr>
          <p:cNvPr id="4" name="Slide Number Placeholder 3"/>
          <p:cNvSpPr>
            <a:spLocks noGrp="1"/>
          </p:cNvSpPr>
          <p:nvPr>
            <p:ph type="sldNum" sz="quarter" idx="5"/>
          </p:nvPr>
        </p:nvSpPr>
        <p:spPr/>
        <p:txBody>
          <a:bodyPr/>
          <a:lstStyle/>
          <a:p>
            <a:fld id="{DB8DAE48-2DEB-4F8E-8B09-CDDE00461E92}" type="slidenum">
              <a:rPr lang="en-GB" smtClean="0"/>
              <a:t>6</a:t>
            </a:fld>
            <a:endParaRPr lang="en-GB"/>
          </a:p>
        </p:txBody>
      </p:sp>
    </p:spTree>
    <p:extLst>
      <p:ext uri="{BB962C8B-B14F-4D97-AF65-F5344CB8AC3E}">
        <p14:creationId xmlns:p14="http://schemas.microsoft.com/office/powerpoint/2010/main" val="356441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8DAE48-2DEB-4F8E-8B09-CDDE00461E92}" type="slidenum">
              <a:rPr lang="en-GB" smtClean="0"/>
              <a:t>8</a:t>
            </a:fld>
            <a:endParaRPr lang="en-GB"/>
          </a:p>
        </p:txBody>
      </p:sp>
    </p:spTree>
    <p:extLst>
      <p:ext uri="{BB962C8B-B14F-4D97-AF65-F5344CB8AC3E}">
        <p14:creationId xmlns:p14="http://schemas.microsoft.com/office/powerpoint/2010/main" val="610509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A53D64D-C9AF-6E4D-8AEC-28E088D879F7}"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19265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A53D64D-C9AF-6E4D-8AEC-28E088D879F7}"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193101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A53D64D-C9AF-6E4D-8AEC-28E088D879F7}"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215292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A53D64D-C9AF-6E4D-8AEC-28E088D879F7}"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286255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A53D64D-C9AF-6E4D-8AEC-28E088D879F7}"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386190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A53D64D-C9AF-6E4D-8AEC-28E088D879F7}"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342389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A53D64D-C9AF-6E4D-8AEC-28E088D879F7}"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60878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A53D64D-C9AF-6E4D-8AEC-28E088D879F7}"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411919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3D64D-C9AF-6E4D-8AEC-28E088D879F7}"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89187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A53D64D-C9AF-6E4D-8AEC-28E088D879F7}"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424944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A53D64D-C9AF-6E4D-8AEC-28E088D879F7}"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AEFC3-BA85-104D-B754-3C45E967C6DD}" type="slidenum">
              <a:rPr lang="en-US" smtClean="0"/>
              <a:t>‹#›</a:t>
            </a:fld>
            <a:endParaRPr lang="en-US"/>
          </a:p>
        </p:txBody>
      </p:sp>
    </p:spTree>
    <p:extLst>
      <p:ext uri="{BB962C8B-B14F-4D97-AF65-F5344CB8AC3E}">
        <p14:creationId xmlns:p14="http://schemas.microsoft.com/office/powerpoint/2010/main" val="441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3D64D-C9AF-6E4D-8AEC-28E088D879F7}" type="datetimeFigureOut">
              <a:rPr lang="en-US" smtClean="0"/>
              <a:t>9/1/2021</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AEFC3-BA85-104D-B754-3C45E967C6DD}" type="slidenum">
              <a:rPr lang="en-US" smtClean="0"/>
              <a:t>‹#›</a:t>
            </a:fld>
            <a:endParaRPr lang="en-US"/>
          </a:p>
        </p:txBody>
      </p:sp>
    </p:spTree>
    <p:extLst>
      <p:ext uri="{BB962C8B-B14F-4D97-AF65-F5344CB8AC3E}">
        <p14:creationId xmlns:p14="http://schemas.microsoft.com/office/powerpoint/2010/main" val="37836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56FDDD-CD60-E149-A2F7-2ED10E7395B0}"/>
              </a:ext>
            </a:extLst>
          </p:cNvPr>
          <p:cNvSpPr txBox="1"/>
          <p:nvPr/>
        </p:nvSpPr>
        <p:spPr>
          <a:xfrm>
            <a:off x="347730" y="412124"/>
            <a:ext cx="4404574" cy="4893647"/>
          </a:xfrm>
          <a:prstGeom prst="rect">
            <a:avLst/>
          </a:prstGeom>
          <a:noFill/>
        </p:spPr>
        <p:txBody>
          <a:bodyPr wrap="square" rtlCol="0">
            <a:spAutoFit/>
          </a:bodyPr>
          <a:lstStyle/>
          <a:p>
            <a:pPr algn="ctr"/>
            <a:r>
              <a:rPr lang="en-US" sz="1600" b="1" i="1">
                <a:latin typeface="Arial" panose="020B0604020202020204" pitchFamily="34" charset="0"/>
                <a:cs typeface="Arial" panose="020B0604020202020204" pitchFamily="34" charset="0"/>
              </a:rPr>
              <a:t>CHANGE OF ADDRESS</a:t>
            </a:r>
            <a:endParaRPr lang="en-GB" sz="1600">
              <a:latin typeface="Arial" panose="020B0604020202020204" pitchFamily="34" charset="0"/>
              <a:cs typeface="Arial" panose="020B0604020202020204" pitchFamily="34" charset="0"/>
            </a:endParaRPr>
          </a:p>
          <a:p>
            <a:r>
              <a:rPr lang="en-US" sz="1200" b="1" i="1">
                <a:latin typeface="Arial" panose="020B0604020202020204" pitchFamily="34" charset="0"/>
                <a:cs typeface="Arial" panose="020B0604020202020204" pitchFamily="34" charset="0"/>
              </a:rPr>
              <a:t>  </a:t>
            </a:r>
            <a:endParaRPr lang="en-GB" sz="12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If you have moved house recently or are about to move, please fill in the address slip below and either hand it to your elder or post it to Alice Laing, 129 Upper </a:t>
            </a:r>
            <a:r>
              <a:rPr lang="en-US" sz="1100" err="1">
                <a:latin typeface="Arial" panose="020B0604020202020204" pitchFamily="34" charset="0"/>
                <a:cs typeface="Arial" panose="020B0604020202020204" pitchFamily="34" charset="0"/>
              </a:rPr>
              <a:t>Craigour</a:t>
            </a:r>
            <a:r>
              <a:rPr lang="en-US" sz="1100">
                <a:latin typeface="Arial" panose="020B0604020202020204" pitchFamily="34" charset="0"/>
                <a:cs typeface="Arial" panose="020B0604020202020204" pitchFamily="34" charset="0"/>
              </a:rPr>
              <a:t>, Edinburgh EH17 7SE</a:t>
            </a:r>
            <a:endParaRPr lang="en-GB"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Thank you.</a:t>
            </a:r>
            <a:endParaRPr lang="en-GB" sz="11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 </a:t>
            </a:r>
            <a:endParaRPr lang="en-GB"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Name(s): </a:t>
            </a:r>
            <a:r>
              <a:rPr lang="en-US" sz="1200">
                <a:latin typeface="Arial" panose="020B0604020202020204" pitchFamily="34" charset="0"/>
                <a:cs typeface="Arial" panose="020B0604020202020204" pitchFamily="34" charset="0"/>
              </a:rPr>
              <a:t>………………………………………..………………………………</a:t>
            </a:r>
            <a:endParaRPr lang="en-GB"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 </a:t>
            </a:r>
            <a:endParaRPr lang="en-GB"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OLD </a:t>
            </a:r>
            <a:r>
              <a:rPr lang="en-US" sz="1200">
                <a:latin typeface="Arial" panose="020B0604020202020204" pitchFamily="34" charset="0"/>
                <a:cs typeface="Arial" panose="020B0604020202020204" pitchFamily="34" charset="0"/>
              </a:rPr>
              <a:t>address</a:t>
            </a:r>
            <a:r>
              <a:rPr lang="en-US" sz="1200" b="1">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a:t>
            </a:r>
          </a:p>
          <a:p>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 </a:t>
            </a:r>
            <a:endParaRPr lang="en-GB"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NEW </a:t>
            </a:r>
            <a:r>
              <a:rPr lang="en-US" sz="1200">
                <a:latin typeface="Arial" panose="020B0604020202020204" pitchFamily="34" charset="0"/>
                <a:cs typeface="Arial" panose="020B0604020202020204" pitchFamily="34" charset="0"/>
              </a:rPr>
              <a:t>address</a:t>
            </a:r>
            <a:r>
              <a:rPr lang="en-US" sz="1200" b="1">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a:t>
            </a:r>
          </a:p>
          <a:p>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 </a:t>
            </a:r>
            <a:endParaRPr lang="en-GB"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NEW</a:t>
            </a:r>
            <a:r>
              <a:rPr lang="en-US" sz="1200">
                <a:latin typeface="Arial" panose="020B0604020202020204" pitchFamily="34" charset="0"/>
                <a:cs typeface="Arial" panose="020B0604020202020204" pitchFamily="34" charset="0"/>
              </a:rPr>
              <a:t> phone number</a:t>
            </a:r>
            <a:r>
              <a:rPr lang="en-US" sz="1200" b="1">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 </a:t>
            </a:r>
            <a:endParaRPr lang="en-GB"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Moving date</a:t>
            </a:r>
            <a:r>
              <a:rPr lang="en-US" sz="1200" b="1">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a:t>
            </a:r>
            <a:endParaRPr lang="en-GB" sz="1200">
              <a:latin typeface="Arial" panose="020B0604020202020204" pitchFamily="34" charset="0"/>
              <a:cs typeface="Arial" panose="020B0604020202020204" pitchFamily="34" charset="0"/>
            </a:endParaRPr>
          </a:p>
          <a:p>
            <a:r>
              <a:rPr lang="en-US" sz="1200" b="1"/>
              <a:t> </a:t>
            </a:r>
            <a:endParaRPr lang="en-GB" sz="1200"/>
          </a:p>
          <a:p>
            <a:r>
              <a:rPr lang="en-US" sz="1200" b="1"/>
              <a:t> </a:t>
            </a:r>
            <a:endParaRPr lang="en-GB" sz="1200"/>
          </a:p>
        </p:txBody>
      </p:sp>
      <p:sp>
        <p:nvSpPr>
          <p:cNvPr id="18" name="TextBox 17">
            <a:extLst>
              <a:ext uri="{FF2B5EF4-FFF2-40B4-BE49-F238E27FC236}">
                <a16:creationId xmlns:a16="http://schemas.microsoft.com/office/drawing/2014/main" id="{E157CCD1-67C2-704F-9F34-E55E7746C414}"/>
              </a:ext>
            </a:extLst>
          </p:cNvPr>
          <p:cNvSpPr txBox="1"/>
          <p:nvPr/>
        </p:nvSpPr>
        <p:spPr>
          <a:xfrm>
            <a:off x="5153696" y="3670486"/>
            <a:ext cx="4404574" cy="2308324"/>
          </a:xfrm>
          <a:prstGeom prst="rect">
            <a:avLst/>
          </a:prstGeom>
          <a:noFill/>
        </p:spPr>
        <p:txBody>
          <a:bodyPr wrap="square" rtlCol="0">
            <a:spAutoFit/>
          </a:bodyPr>
          <a:lstStyle/>
          <a:p>
            <a:pPr algn="ctr"/>
            <a:r>
              <a:rPr lang="en-US" b="1"/>
              <a:t>SUNDAY SERVICES   </a:t>
            </a:r>
            <a:endParaRPr lang="en-GB"/>
          </a:p>
          <a:p>
            <a:pPr algn="ctr"/>
            <a:r>
              <a:rPr lang="en-US" b="1"/>
              <a:t> </a:t>
            </a:r>
            <a:endParaRPr lang="en-GB"/>
          </a:p>
          <a:p>
            <a:pPr algn="ctr"/>
            <a:r>
              <a:rPr lang="en-US" b="1"/>
              <a:t>TRON KIRK MOREDUN 10.30am</a:t>
            </a:r>
            <a:endParaRPr lang="en-GB"/>
          </a:p>
          <a:p>
            <a:pPr algn="ctr"/>
            <a:r>
              <a:rPr lang="en-US" b="1"/>
              <a:t> </a:t>
            </a:r>
            <a:endParaRPr lang="en-GB"/>
          </a:p>
          <a:p>
            <a:pPr algn="ctr"/>
            <a:r>
              <a:rPr lang="en-US" b="1"/>
              <a:t>TRON KIRK GILMERTON 5.00pm</a:t>
            </a:r>
            <a:endParaRPr lang="en-GB"/>
          </a:p>
          <a:p>
            <a:pPr algn="ctr"/>
            <a:r>
              <a:rPr lang="en-US" b="1"/>
              <a:t> </a:t>
            </a:r>
            <a:endParaRPr lang="en-GB"/>
          </a:p>
          <a:p>
            <a:pPr algn="ctr"/>
            <a:r>
              <a:rPr lang="en-US" b="1"/>
              <a:t> </a:t>
            </a:r>
            <a:endParaRPr lang="en-GB"/>
          </a:p>
          <a:p>
            <a:pPr algn="ctr"/>
            <a:r>
              <a:rPr lang="en-US" b="1"/>
              <a:t>MINISTER   -   REV CAMMY MACKENZIE</a:t>
            </a:r>
            <a:endParaRPr lang="en-GB"/>
          </a:p>
        </p:txBody>
      </p:sp>
      <p:sp>
        <p:nvSpPr>
          <p:cNvPr id="21" name="Text Box 3">
            <a:extLst>
              <a:ext uri="{FF2B5EF4-FFF2-40B4-BE49-F238E27FC236}">
                <a16:creationId xmlns:a16="http://schemas.microsoft.com/office/drawing/2014/main" id="{D5E44315-A38E-E24A-A802-5A8404C9F9D9}"/>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20" name="Rectangle 10">
            <a:extLst>
              <a:ext uri="{FF2B5EF4-FFF2-40B4-BE49-F238E27FC236}">
                <a16:creationId xmlns:a16="http://schemas.microsoft.com/office/drawing/2014/main" id="{DAF67911-63A3-FA48-9D44-00AED6B2E3F6}"/>
              </a:ext>
            </a:extLst>
          </p:cNvPr>
          <p:cNvSpPr>
            <a:spLocks noChangeArrowheads="1"/>
          </p:cNvSpPr>
          <p:nvPr/>
        </p:nvSpPr>
        <p:spPr bwMode="auto">
          <a:xfrm>
            <a:off x="-1"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WordArt 9">
            <a:extLst>
              <a:ext uri="{FF2B5EF4-FFF2-40B4-BE49-F238E27FC236}">
                <a16:creationId xmlns:a16="http://schemas.microsoft.com/office/drawing/2014/main" id="{F1F93FE1-C2F3-9E4B-AC0E-1A4D67BA5072}"/>
              </a:ext>
            </a:extLst>
          </p:cNvPr>
          <p:cNvSpPr txBox="1">
            <a:spLocks noChangeArrowheads="1" noChangeShapeType="1" noTextEdit="1"/>
          </p:cNvSpPr>
          <p:nvPr/>
        </p:nvSpPr>
        <p:spPr bwMode="auto">
          <a:xfrm>
            <a:off x="5563216" y="2259422"/>
            <a:ext cx="3546868" cy="92734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algn="ctr"/>
            <a:r>
              <a:rPr lang="en-GB" sz="1600" b="1">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Times New Roman" panose="02020603050405020304" pitchFamily="18" charset="0"/>
                <a:ea typeface="Times New Roman" panose="02020603050405020304" pitchFamily="18" charset="0"/>
              </a:rPr>
              <a:t>THE CHRONICLE</a:t>
            </a:r>
            <a:endParaRPr lang="en-GB" sz="700">
              <a:effectLst/>
              <a:latin typeface="Times New Roman" panose="02020603050405020304" pitchFamily="18" charset="0"/>
              <a:ea typeface="Times New Roman" panose="02020603050405020304" pitchFamily="18" charset="0"/>
            </a:endParaRPr>
          </a:p>
          <a:p>
            <a:pPr algn="ctr"/>
            <a:r>
              <a:rPr lang="en-GB" sz="1100" b="1">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Times New Roman" panose="02020603050405020304" pitchFamily="18" charset="0"/>
                <a:ea typeface="Times New Roman" panose="02020603050405020304" pitchFamily="18" charset="0"/>
              </a:rPr>
              <a:t>AUGUST 2021</a:t>
            </a:r>
            <a:endParaRPr lang="en-GB" sz="400" b="1">
              <a:effectLst/>
              <a:latin typeface="Times New Roman" panose="02020603050405020304" pitchFamily="18" charset="0"/>
              <a:ea typeface="Times New Roman" panose="02020603050405020304" pitchFamily="18" charset="0"/>
            </a:endParaRPr>
          </a:p>
        </p:txBody>
      </p:sp>
      <p:sp>
        <p:nvSpPr>
          <p:cNvPr id="31" name="Rectangle 30">
            <a:extLst>
              <a:ext uri="{FF2B5EF4-FFF2-40B4-BE49-F238E27FC236}">
                <a16:creationId xmlns:a16="http://schemas.microsoft.com/office/drawing/2014/main" id="{6101E871-7BE0-3341-B64A-764D13B405C5}"/>
              </a:ext>
            </a:extLst>
          </p:cNvPr>
          <p:cNvSpPr/>
          <p:nvPr/>
        </p:nvSpPr>
        <p:spPr>
          <a:xfrm>
            <a:off x="4879483" y="6238569"/>
            <a:ext cx="4953000" cy="307777"/>
          </a:xfrm>
          <a:prstGeom prst="rect">
            <a:avLst/>
          </a:prstGeom>
        </p:spPr>
        <p:txBody>
          <a:bodyPr>
            <a:spAutoFit/>
          </a:bodyPr>
          <a:lstStyle/>
          <a:p>
            <a:pPr algn="ctr"/>
            <a:r>
              <a:rPr lang="en-GB" sz="1400" b="1">
                <a:latin typeface="Arial" panose="020B0604020202020204" pitchFamily="34" charset="0"/>
                <a:ea typeface="SimSun" panose="02010600030101010101" pitchFamily="2" charset="-122"/>
                <a:cs typeface="Arial" panose="020B0604020202020204" pitchFamily="34" charset="0"/>
              </a:rPr>
              <a:t>Magazine of the Tron Kirk </a:t>
            </a:r>
            <a:r>
              <a:rPr lang="en-GB" sz="1400" b="1" err="1">
                <a:latin typeface="Arial" panose="020B0604020202020204" pitchFamily="34" charset="0"/>
                <a:ea typeface="SimSun" panose="02010600030101010101" pitchFamily="2" charset="-122"/>
                <a:cs typeface="Arial" panose="020B0604020202020204" pitchFamily="34" charset="0"/>
              </a:rPr>
              <a:t>Gilmerton</a:t>
            </a:r>
            <a:r>
              <a:rPr lang="en-GB" sz="1400" b="1">
                <a:latin typeface="Arial" panose="020B0604020202020204" pitchFamily="34" charset="0"/>
                <a:ea typeface="SimSun" panose="02010600030101010101" pitchFamily="2" charset="-122"/>
                <a:cs typeface="Arial" panose="020B0604020202020204" pitchFamily="34" charset="0"/>
              </a:rPr>
              <a:t> and </a:t>
            </a:r>
            <a:r>
              <a:rPr lang="en-GB" sz="1400" b="1" err="1">
                <a:latin typeface="Arial" panose="020B0604020202020204" pitchFamily="34" charset="0"/>
                <a:ea typeface="SimSun" panose="02010600030101010101" pitchFamily="2" charset="-122"/>
                <a:cs typeface="Arial" panose="020B0604020202020204" pitchFamily="34" charset="0"/>
              </a:rPr>
              <a:t>Moredun</a:t>
            </a:r>
            <a:endParaRPr lang="en-GB" sz="1400">
              <a:latin typeface="Times New Roman" panose="02020603050405020304" pitchFamily="18" charset="0"/>
              <a:ea typeface="SimSun" panose="02010600030101010101" pitchFamily="2" charset="-122"/>
              <a:cs typeface="Arial" panose="020B0604020202020204" pitchFamily="34" charset="0"/>
            </a:endParaRPr>
          </a:p>
        </p:txBody>
      </p:sp>
      <p:pic>
        <p:nvPicPr>
          <p:cNvPr id="35" name="Picture 34" descr="A picture containing grass, sky, outdoor, barn&#10;&#10;Description automatically generated">
            <a:extLst>
              <a:ext uri="{FF2B5EF4-FFF2-40B4-BE49-F238E27FC236}">
                <a16:creationId xmlns:a16="http://schemas.microsoft.com/office/drawing/2014/main" id="{907D74C1-C009-D34C-BA20-76BD2412D8BB}"/>
              </a:ext>
            </a:extLst>
          </p:cNvPr>
          <p:cNvPicPr>
            <a:picLocks noChangeAspect="1"/>
          </p:cNvPicPr>
          <p:nvPr/>
        </p:nvPicPr>
        <p:blipFill>
          <a:blip r:embed="rId2"/>
          <a:stretch>
            <a:fillRect/>
          </a:stretch>
        </p:blipFill>
        <p:spPr>
          <a:xfrm>
            <a:off x="5563215" y="604060"/>
            <a:ext cx="1680346" cy="1269374"/>
          </a:xfrm>
          <a:prstGeom prst="rect">
            <a:avLst/>
          </a:prstGeom>
        </p:spPr>
      </p:pic>
      <p:pic>
        <p:nvPicPr>
          <p:cNvPr id="37" name="Picture 36" descr="A building with a tower&#10;&#10;Description automatically generated with low confidence">
            <a:extLst>
              <a:ext uri="{FF2B5EF4-FFF2-40B4-BE49-F238E27FC236}">
                <a16:creationId xmlns:a16="http://schemas.microsoft.com/office/drawing/2014/main" id="{38E2EC09-D556-C04D-9571-D128CEA93A07}"/>
              </a:ext>
            </a:extLst>
          </p:cNvPr>
          <p:cNvPicPr>
            <a:picLocks noChangeAspect="1"/>
          </p:cNvPicPr>
          <p:nvPr/>
        </p:nvPicPr>
        <p:blipFill>
          <a:blip r:embed="rId3"/>
          <a:stretch>
            <a:fillRect/>
          </a:stretch>
        </p:blipFill>
        <p:spPr>
          <a:xfrm>
            <a:off x="7615338" y="604060"/>
            <a:ext cx="1494746" cy="1256117"/>
          </a:xfrm>
          <a:prstGeom prst="rect">
            <a:avLst/>
          </a:prstGeom>
        </p:spPr>
      </p:pic>
      <p:sp>
        <p:nvSpPr>
          <p:cNvPr id="38" name="Rectangle 37">
            <a:extLst>
              <a:ext uri="{FF2B5EF4-FFF2-40B4-BE49-F238E27FC236}">
                <a16:creationId xmlns:a16="http://schemas.microsoft.com/office/drawing/2014/main" id="{368BF3F8-5C57-344D-8ACA-973B64CAB54B}"/>
              </a:ext>
            </a:extLst>
          </p:cNvPr>
          <p:cNvSpPr/>
          <p:nvPr/>
        </p:nvSpPr>
        <p:spPr>
          <a:xfrm>
            <a:off x="287091" y="6264329"/>
            <a:ext cx="4953000" cy="430887"/>
          </a:xfrm>
          <a:prstGeom prst="rect">
            <a:avLst/>
          </a:prstGeom>
        </p:spPr>
        <p:txBody>
          <a:bodyPr>
            <a:spAutoFit/>
          </a:bodyPr>
          <a:lstStyle/>
          <a:p>
            <a:pPr>
              <a:tabLst>
                <a:tab pos="5029200" algn="l"/>
              </a:tabLst>
            </a:pPr>
            <a:r>
              <a:rPr lang="en-US" sz="1050" b="1">
                <a:latin typeface="Arial" panose="020B0604020202020204" pitchFamily="34" charset="0"/>
                <a:ea typeface="SimSun" panose="02010600030101010101" pitchFamily="2" charset="-122"/>
                <a:cs typeface="Arial" panose="020B0604020202020204" pitchFamily="34" charset="0"/>
              </a:rPr>
              <a:t>Tron Kirk </a:t>
            </a:r>
            <a:r>
              <a:rPr lang="en-US" sz="1050" b="1" err="1">
                <a:latin typeface="Arial" panose="020B0604020202020204" pitchFamily="34" charset="0"/>
                <a:ea typeface="SimSun" panose="02010600030101010101" pitchFamily="2" charset="-122"/>
                <a:cs typeface="Arial" panose="020B0604020202020204" pitchFamily="34" charset="0"/>
              </a:rPr>
              <a:t>Gilmerton</a:t>
            </a:r>
            <a:r>
              <a:rPr lang="en-US" sz="1050" b="1">
                <a:latin typeface="Arial" panose="020B0604020202020204" pitchFamily="34" charset="0"/>
                <a:ea typeface="SimSun" panose="02010600030101010101" pitchFamily="2" charset="-122"/>
                <a:cs typeface="Arial" panose="020B0604020202020204" pitchFamily="34" charset="0"/>
              </a:rPr>
              <a:t> and </a:t>
            </a:r>
            <a:r>
              <a:rPr lang="en-US" sz="1050" b="1" err="1">
                <a:latin typeface="Arial" panose="020B0604020202020204" pitchFamily="34" charset="0"/>
                <a:ea typeface="SimSun" panose="02010600030101010101" pitchFamily="2" charset="-122"/>
                <a:cs typeface="Arial" panose="020B0604020202020204" pitchFamily="34" charset="0"/>
              </a:rPr>
              <a:t>Moredun</a:t>
            </a:r>
            <a:r>
              <a:rPr lang="en-US" sz="1050" b="1">
                <a:latin typeface="Arial" panose="020B0604020202020204" pitchFamily="34" charset="0"/>
                <a:ea typeface="SimSun" panose="02010600030101010101" pitchFamily="2" charset="-122"/>
                <a:cs typeface="Arial" panose="020B0604020202020204" pitchFamily="34" charset="0"/>
              </a:rPr>
              <a:t> </a:t>
            </a:r>
            <a:endParaRPr lang="en-GB">
              <a:latin typeface="Times New Roman" panose="02020603050405020304" pitchFamily="18" charset="0"/>
              <a:ea typeface="SimSun" panose="02010600030101010101" pitchFamily="2" charset="-122"/>
              <a:cs typeface="Arial" panose="020B0604020202020204" pitchFamily="34" charset="0"/>
            </a:endParaRPr>
          </a:p>
          <a:p>
            <a:pPr>
              <a:tabLst>
                <a:tab pos="5029200" algn="l"/>
              </a:tabLst>
            </a:pPr>
            <a:r>
              <a:rPr lang="en-US" sz="1050" b="1">
                <a:latin typeface="Arial" panose="020B0604020202020204" pitchFamily="34" charset="0"/>
                <a:ea typeface="SimSun" panose="02010600030101010101" pitchFamily="2" charset="-122"/>
                <a:cs typeface="Arial" panose="020B0604020202020204" pitchFamily="34" charset="0"/>
              </a:rPr>
              <a:t>Church of Scotland Edinburgh, Registered Charity SC009274</a:t>
            </a:r>
            <a:endParaRPr lang="en-GB">
              <a:effectLst/>
              <a:latin typeface="Times New Roman" panose="02020603050405020304" pitchFamily="18" charset="0"/>
              <a:ea typeface="SimSun" panose="02010600030101010101" pitchFamily="2" charset="-122"/>
              <a:cs typeface="Arial" panose="020B0604020202020204" pitchFamily="34" charset="0"/>
            </a:endParaRPr>
          </a:p>
        </p:txBody>
      </p:sp>
      <p:sp>
        <p:nvSpPr>
          <p:cNvPr id="2" name="TextBox 1">
            <a:extLst>
              <a:ext uri="{FF2B5EF4-FFF2-40B4-BE49-F238E27FC236}">
                <a16:creationId xmlns:a16="http://schemas.microsoft.com/office/drawing/2014/main" id="{058F5684-C1FE-41C4-A1CE-C9444C193AE4}"/>
              </a:ext>
            </a:extLst>
          </p:cNvPr>
          <p:cNvSpPr txBox="1"/>
          <p:nvPr/>
        </p:nvSpPr>
        <p:spPr>
          <a:xfrm>
            <a:off x="347729" y="4963147"/>
            <a:ext cx="4599905" cy="120032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This chronicle was delivered by:</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a:t>
            </a:r>
          </a:p>
          <a:p>
            <a:r>
              <a:rPr lang="en-GB" sz="1200">
                <a:latin typeface="Arial" panose="020B0604020202020204" pitchFamily="34" charset="0"/>
                <a:cs typeface="Arial" panose="020B0604020202020204" pitchFamily="34" charset="0"/>
              </a:rPr>
              <a:t>Who can be contacted, if necessary, by telephone on:</a:t>
            </a:r>
          </a:p>
          <a:p>
            <a:endParaRPr lang="en-GB"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193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a:extLst>
              <a:ext uri="{FF2B5EF4-FFF2-40B4-BE49-F238E27FC236}">
                <a16:creationId xmlns:a16="http://schemas.microsoft.com/office/drawing/2014/main" id="{D5E44315-A38E-E24A-A802-5A8404C9F9D9}"/>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3" name="TextBox 2">
            <a:extLst>
              <a:ext uri="{FF2B5EF4-FFF2-40B4-BE49-F238E27FC236}">
                <a16:creationId xmlns:a16="http://schemas.microsoft.com/office/drawing/2014/main" id="{89E062A7-C618-1E4E-ADB3-6E1546875CF5}"/>
              </a:ext>
            </a:extLst>
          </p:cNvPr>
          <p:cNvSpPr txBox="1"/>
          <p:nvPr/>
        </p:nvSpPr>
        <p:spPr>
          <a:xfrm>
            <a:off x="5153697" y="246839"/>
            <a:ext cx="4404574" cy="307777"/>
          </a:xfrm>
          <a:prstGeom prst="rect">
            <a:avLst/>
          </a:prstGeom>
          <a:noFill/>
        </p:spPr>
        <p:txBody>
          <a:bodyPr wrap="square" rtlCol="0">
            <a:spAutoFit/>
          </a:bodyPr>
          <a:lstStyle/>
          <a:p>
            <a:pPr algn="ctr"/>
            <a:r>
              <a:rPr lang="en-US" sz="1400" b="1"/>
              <a:t>USEFUL NAMES AND TELEPHONE NUMBERS</a:t>
            </a:r>
            <a:endParaRPr lang="en-GB" sz="1400" b="1"/>
          </a:p>
        </p:txBody>
      </p:sp>
      <p:sp>
        <p:nvSpPr>
          <p:cNvPr id="6" name="TextBox 5">
            <a:extLst>
              <a:ext uri="{FF2B5EF4-FFF2-40B4-BE49-F238E27FC236}">
                <a16:creationId xmlns:a16="http://schemas.microsoft.com/office/drawing/2014/main" id="{0AF8514F-576D-7541-AFFB-C20E57312F74}"/>
              </a:ext>
            </a:extLst>
          </p:cNvPr>
          <p:cNvSpPr txBox="1"/>
          <p:nvPr/>
        </p:nvSpPr>
        <p:spPr>
          <a:xfrm>
            <a:off x="2401910" y="6382989"/>
            <a:ext cx="296214" cy="276999"/>
          </a:xfrm>
          <a:prstGeom prst="rect">
            <a:avLst/>
          </a:prstGeom>
          <a:noFill/>
        </p:spPr>
        <p:txBody>
          <a:bodyPr wrap="square" rtlCol="0">
            <a:spAutoFit/>
          </a:bodyPr>
          <a:lstStyle/>
          <a:p>
            <a:r>
              <a:rPr lang="en-US" sz="1200"/>
              <a:t>2</a:t>
            </a:r>
          </a:p>
        </p:txBody>
      </p:sp>
      <p:sp>
        <p:nvSpPr>
          <p:cNvPr id="19" name="TextBox 18">
            <a:extLst>
              <a:ext uri="{FF2B5EF4-FFF2-40B4-BE49-F238E27FC236}">
                <a16:creationId xmlns:a16="http://schemas.microsoft.com/office/drawing/2014/main" id="{8E055099-C856-4E4E-92B8-54422B7966FE}"/>
              </a:ext>
            </a:extLst>
          </p:cNvPr>
          <p:cNvSpPr txBox="1"/>
          <p:nvPr/>
        </p:nvSpPr>
        <p:spPr>
          <a:xfrm>
            <a:off x="7207877" y="6333085"/>
            <a:ext cx="390658" cy="277000"/>
          </a:xfrm>
          <a:prstGeom prst="rect">
            <a:avLst/>
          </a:prstGeom>
          <a:noFill/>
        </p:spPr>
        <p:txBody>
          <a:bodyPr wrap="square" rtlCol="0">
            <a:spAutoFit/>
          </a:bodyPr>
          <a:lstStyle/>
          <a:p>
            <a:r>
              <a:rPr lang="en-US" sz="1200"/>
              <a:t>15</a:t>
            </a:r>
          </a:p>
        </p:txBody>
      </p:sp>
      <p:sp>
        <p:nvSpPr>
          <p:cNvPr id="10" name="TextBox 9">
            <a:extLst>
              <a:ext uri="{FF2B5EF4-FFF2-40B4-BE49-F238E27FC236}">
                <a16:creationId xmlns:a16="http://schemas.microsoft.com/office/drawing/2014/main" id="{AD748FA3-E770-4551-BEC1-A098D01D0D9B}"/>
              </a:ext>
            </a:extLst>
          </p:cNvPr>
          <p:cNvSpPr txBox="1"/>
          <p:nvPr/>
        </p:nvSpPr>
        <p:spPr>
          <a:xfrm>
            <a:off x="278446" y="198012"/>
            <a:ext cx="4473858" cy="6034857"/>
          </a:xfrm>
          <a:prstGeom prst="rect">
            <a:avLst/>
          </a:prstGeom>
          <a:noFill/>
        </p:spPr>
        <p:txBody>
          <a:bodyPr wrap="square">
            <a:spAutoFit/>
          </a:bodyPr>
          <a:lstStyle/>
          <a:p>
            <a:pPr algn="ctr">
              <a:lnSpc>
                <a:spcPct val="107000"/>
              </a:lnSpc>
              <a:spcAft>
                <a:spcPts val="800"/>
              </a:spcAft>
            </a:pPr>
            <a:r>
              <a:rPr lang="en-GB" sz="1400" b="1"/>
              <a:t>LETTER FROM OUR MINISTER</a:t>
            </a:r>
            <a:endParaRPr lang="en-GB" sz="1400" b="1">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Dear friends and Church family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Welcome to our Newsletter and thank you for all your interest and passion for the life worship and witness of Tron Kirk </a:t>
            </a:r>
            <a:r>
              <a:rPr lang="en-GB" sz="1200" err="1">
                <a:effectLst/>
                <a:latin typeface="Calibri" panose="020F0502020204030204" pitchFamily="34" charset="0"/>
                <a:ea typeface="Calibri" panose="020F0502020204030204" pitchFamily="34" charset="0"/>
                <a:cs typeface="Times New Roman" panose="02020603050405020304" pitchFamily="18" charset="0"/>
              </a:rPr>
              <a:t>Gilmerton</a:t>
            </a:r>
            <a:r>
              <a:rPr lang="en-GB" sz="1200">
                <a:effectLst/>
                <a:latin typeface="Calibri" panose="020F0502020204030204" pitchFamily="34" charset="0"/>
                <a:ea typeface="Calibri" panose="020F0502020204030204" pitchFamily="34" charset="0"/>
                <a:cs typeface="Times New Roman" panose="02020603050405020304" pitchFamily="18" charset="0"/>
              </a:rPr>
              <a:t> and </a:t>
            </a:r>
            <a:r>
              <a:rPr lang="en-GB" sz="1200" err="1">
                <a:effectLst/>
                <a:latin typeface="Calibri" panose="020F0502020204030204" pitchFamily="34" charset="0"/>
                <a:ea typeface="Calibri" panose="020F0502020204030204" pitchFamily="34" charset="0"/>
                <a:cs typeface="Times New Roman" panose="02020603050405020304" pitchFamily="18" charset="0"/>
              </a:rPr>
              <a:t>Moredun</a:t>
            </a:r>
            <a:r>
              <a:rPr lang="en-GB" sz="1200">
                <a:effectLst/>
                <a:latin typeface="Calibri" panose="020F0502020204030204" pitchFamily="34" charset="0"/>
                <a:ea typeface="Calibri" panose="020F0502020204030204" pitchFamily="34" charset="0"/>
                <a:cs typeface="Times New Roman" panose="02020603050405020304" pitchFamily="18" charset="0"/>
              </a:rPr>
              <a:t>. It has been a very quick few months. I want start by saying thank you to everyone for the love I was shown at the loss of my brother Jonny in May and indeed for the love that was expressed when I got Covid in July and then promptly gave it to Dilma and Pedro!!!!</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Share and share alike is my Motto……. </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Elsewhere in this Newsletter you will read about Fabiano who is training with Tron in his final piece of work before ordination next year into a Parish somewhere by God’s Grace. He is such a great guy and already we have become firm friends and he has begun to make his mark in the life of Tron. Most notably he is creating a 15 week course of studies to help Christians to go deeper into God’s word which begins in a few days’ time at the Hub.</a:t>
            </a:r>
            <a:r>
              <a:rPr lang="en-GB" sz="1200">
                <a:latin typeface="Calibri" panose="020F0502020204030204" pitchFamily="34" charset="0"/>
                <a:ea typeface="Calibri" panose="020F0502020204030204" pitchFamily="34" charset="0"/>
                <a:cs typeface="Times New Roman" panose="02020603050405020304" pitchFamily="18" charset="0"/>
              </a:rPr>
              <a:t>  W</a:t>
            </a:r>
            <a:r>
              <a:rPr lang="en-GB" sz="1200">
                <a:effectLst/>
                <a:latin typeface="Calibri" panose="020F0502020204030204" pitchFamily="34" charset="0"/>
                <a:ea typeface="Calibri" panose="020F0502020204030204" pitchFamily="34" charset="0"/>
                <a:cs typeface="Times New Roman" panose="02020603050405020304" pitchFamily="18" charset="0"/>
              </a:rPr>
              <a:t>elcome and God bless you Fabiano. </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Dear Ivor is still not back among us after wrestling with issues related to his voice which have held him back for several months now and we pray that soon he will be back among us and able to serve once more, which we know he loves to do .He is getting good support from the NHS and is in good spirits.  I must thank him again for taking the heavy load of leading daily devotions on </a:t>
            </a:r>
            <a:r>
              <a:rPr lang="en-GB" sz="1200" err="1">
                <a:effectLst/>
                <a:latin typeface="Calibri" panose="020F0502020204030204" pitchFamily="34" charset="0"/>
                <a:ea typeface="Calibri" panose="020F0502020204030204" pitchFamily="34" charset="0"/>
                <a:cs typeface="Times New Roman" panose="02020603050405020304" pitchFamily="18" charset="0"/>
              </a:rPr>
              <a:t>facebook</a:t>
            </a:r>
            <a:r>
              <a:rPr lang="en-GB" sz="1200">
                <a:effectLst/>
                <a:latin typeface="Calibri" panose="020F0502020204030204" pitchFamily="34" charset="0"/>
                <a:ea typeface="Calibri" panose="020F0502020204030204" pitchFamily="34" charset="0"/>
                <a:cs typeface="Times New Roman" panose="02020603050405020304" pitchFamily="18" charset="0"/>
              </a:rPr>
              <a:t> last year for several months and starting the daily devotions with such passion and blessing for all who watched and listened.  </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5" name="Table 4">
            <a:extLst>
              <a:ext uri="{FF2B5EF4-FFF2-40B4-BE49-F238E27FC236}">
                <a16:creationId xmlns:a16="http://schemas.microsoft.com/office/drawing/2014/main" id="{19744CA8-F3FE-4B54-9CD3-611468FC3B24}"/>
              </a:ext>
            </a:extLst>
          </p:cNvPr>
          <p:cNvGraphicFramePr>
            <a:graphicFrameLocks noGrp="1"/>
          </p:cNvGraphicFramePr>
          <p:nvPr>
            <p:extLst>
              <p:ext uri="{D42A27DB-BD31-4B8C-83A1-F6EECF244321}">
                <p14:modId xmlns:p14="http://schemas.microsoft.com/office/powerpoint/2010/main" val="4133110321"/>
              </p:ext>
            </p:extLst>
          </p:nvPr>
        </p:nvGraphicFramePr>
        <p:xfrm>
          <a:off x="5862918" y="769620"/>
          <a:ext cx="3448865" cy="6710657"/>
        </p:xfrm>
        <a:graphic>
          <a:graphicData uri="http://schemas.openxmlformats.org/drawingml/2006/table">
            <a:tbl>
              <a:tblPr>
                <a:tableStyleId>{5C22544A-7EE6-4342-B048-85BDC9FD1C3A}</a:tableStyleId>
              </a:tblPr>
              <a:tblGrid>
                <a:gridCol w="1486149">
                  <a:extLst>
                    <a:ext uri="{9D8B030D-6E8A-4147-A177-3AD203B41FA5}">
                      <a16:colId xmlns:a16="http://schemas.microsoft.com/office/drawing/2014/main" val="3707098951"/>
                    </a:ext>
                  </a:extLst>
                </a:gridCol>
                <a:gridCol w="1962716">
                  <a:extLst>
                    <a:ext uri="{9D8B030D-6E8A-4147-A177-3AD203B41FA5}">
                      <a16:colId xmlns:a16="http://schemas.microsoft.com/office/drawing/2014/main" val="1699434561"/>
                    </a:ext>
                  </a:extLst>
                </a:gridCol>
              </a:tblGrid>
              <a:tr h="182598">
                <a:tc>
                  <a:txBody>
                    <a:bodyPr/>
                    <a:lstStyle/>
                    <a:p>
                      <a:pPr>
                        <a:lnSpc>
                          <a:spcPct val="115000"/>
                        </a:lnSpc>
                        <a:spcAft>
                          <a:spcPts val="600"/>
                        </a:spcAft>
                        <a:tabLst>
                          <a:tab pos="5029200" algn="l"/>
                        </a:tabLst>
                      </a:pPr>
                      <a:r>
                        <a:rPr lang="en-US" sz="1100" dirty="0">
                          <a:effectLst/>
                        </a:rPr>
                        <a:t>Cammy Mackenzie</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dirty="0">
                          <a:effectLst/>
                        </a:rPr>
                        <a:t>Minister</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3981789632"/>
                  </a:ext>
                </a:extLst>
              </a:tr>
              <a:tr h="274150">
                <a:tc>
                  <a:txBody>
                    <a:bodyPr/>
                    <a:lstStyle/>
                    <a:p>
                      <a:pPr>
                        <a:lnSpc>
                          <a:spcPct val="115000"/>
                        </a:lnSpc>
                        <a:spcAft>
                          <a:spcPts val="600"/>
                        </a:spcAft>
                        <a:tabLst>
                          <a:tab pos="5029200" algn="l"/>
                        </a:tabLst>
                      </a:pPr>
                      <a:r>
                        <a:rPr lang="en-US" sz="1100">
                          <a:effectLst/>
                        </a:rPr>
                        <a:t>Liz Crocker</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a:effectLst/>
                        </a:rPr>
                        <a:t>Deacon</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4040934241"/>
                  </a:ext>
                </a:extLst>
              </a:tr>
              <a:tr h="329226">
                <a:tc>
                  <a:txBody>
                    <a:bodyPr/>
                    <a:lstStyle/>
                    <a:p>
                      <a:pPr>
                        <a:lnSpc>
                          <a:spcPct val="115000"/>
                        </a:lnSpc>
                        <a:spcAft>
                          <a:spcPts val="600"/>
                        </a:spcAft>
                        <a:tabLst>
                          <a:tab pos="5029200" algn="l"/>
                        </a:tabLst>
                      </a:pPr>
                      <a:r>
                        <a:rPr lang="en-US" sz="1100" dirty="0">
                          <a:effectLst/>
                        </a:rPr>
                        <a:t>Janet McKenzie</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a:effectLst/>
                        </a:rPr>
                        <a:t>Ordained Local Minister</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3405300002"/>
                  </a:ext>
                </a:extLst>
              </a:tr>
              <a:tr h="274150">
                <a:tc>
                  <a:txBody>
                    <a:bodyPr/>
                    <a:lstStyle/>
                    <a:p>
                      <a:pPr>
                        <a:lnSpc>
                          <a:spcPct val="115000"/>
                        </a:lnSpc>
                        <a:spcAft>
                          <a:spcPts val="600"/>
                        </a:spcAft>
                        <a:tabLst>
                          <a:tab pos="5029200" algn="l"/>
                        </a:tabLst>
                      </a:pPr>
                      <a:r>
                        <a:rPr lang="en-US" sz="1100">
                          <a:effectLst/>
                        </a:rPr>
                        <a:t>Ivor Forrest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a:effectLst/>
                        </a:rPr>
                        <a:t>Pastoral Assistant</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1909259448"/>
                  </a:ext>
                </a:extLst>
              </a:tr>
              <a:tr h="368037">
                <a:tc>
                  <a:txBody>
                    <a:bodyPr/>
                    <a:lstStyle/>
                    <a:p>
                      <a:pPr>
                        <a:lnSpc>
                          <a:spcPct val="115000"/>
                        </a:lnSpc>
                        <a:spcAft>
                          <a:spcPts val="600"/>
                        </a:spcAft>
                        <a:tabLst>
                          <a:tab pos="5029200" algn="l"/>
                        </a:tabLst>
                      </a:pPr>
                      <a:r>
                        <a:rPr lang="en-US" sz="1100" dirty="0">
                          <a:effectLst/>
                        </a:rPr>
                        <a:t>Sheila Bertram</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a:effectLst/>
                        </a:rPr>
                        <a:t>Session Clerk</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1972695668"/>
                  </a:ext>
                </a:extLst>
              </a:tr>
              <a:tr h="499216">
                <a:tc>
                  <a:txBody>
                    <a:bodyPr/>
                    <a:lstStyle/>
                    <a:p>
                      <a:pPr>
                        <a:lnSpc>
                          <a:spcPct val="115000"/>
                        </a:lnSpc>
                        <a:spcAft>
                          <a:spcPts val="600"/>
                        </a:spcAft>
                        <a:tabLst>
                          <a:tab pos="5029200" algn="l"/>
                        </a:tabLst>
                      </a:pPr>
                      <a:r>
                        <a:rPr lang="en-US" sz="1100" dirty="0">
                          <a:effectLst/>
                        </a:rPr>
                        <a:t>Alice Bertram</a:t>
                      </a:r>
                    </a:p>
                    <a:p>
                      <a:pPr>
                        <a:lnSpc>
                          <a:spcPct val="115000"/>
                        </a:lnSpc>
                        <a:spcAft>
                          <a:spcPts val="600"/>
                        </a:spcAft>
                        <a:tabLst>
                          <a:tab pos="5029200" algn="l"/>
                        </a:tabLst>
                      </a:pPr>
                      <a:r>
                        <a:rPr lang="en-US" sz="1100" dirty="0">
                          <a:effectLst/>
                          <a:latin typeface="Times New Roman" panose="02020603050405020304" pitchFamily="18" charset="0"/>
                          <a:ea typeface="SimSun" panose="02010600030101010101" pitchFamily="2" charset="-122"/>
                          <a:cs typeface="Arial" panose="020B0604020202020204" pitchFamily="34" charset="0"/>
                        </a:rPr>
                        <a:t>Muriel Galbraith                                                                                         </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GB" sz="1200" dirty="0">
                          <a:effectLst/>
                          <a:latin typeface="Times New Roman" panose="02020603050405020304" pitchFamily="18" charset="0"/>
                          <a:ea typeface="SimSun" panose="02010600030101010101" pitchFamily="2" charset="-122"/>
                          <a:cs typeface="Arial" panose="020B0604020202020204" pitchFamily="34" charset="0"/>
                        </a:rPr>
                        <a:t>Presbytery Elder</a:t>
                      </a:r>
                    </a:p>
                    <a:p>
                      <a:pPr>
                        <a:lnSpc>
                          <a:spcPct val="115000"/>
                        </a:lnSpc>
                        <a:spcAft>
                          <a:spcPts val="600"/>
                        </a:spcAft>
                        <a:tabLst>
                          <a:tab pos="5029200" algn="l"/>
                        </a:tabLst>
                      </a:pPr>
                      <a:r>
                        <a:rPr lang="en-GB" sz="1200" dirty="0">
                          <a:effectLst/>
                          <a:latin typeface="Times New Roman" panose="02020603050405020304" pitchFamily="18" charset="0"/>
                          <a:ea typeface="SimSun" panose="02010600030101010101" pitchFamily="2" charset="-122"/>
                          <a:cs typeface="Arial" panose="020B0604020202020204" pitchFamily="34" charset="0"/>
                        </a:rPr>
                        <a:t> Safeguarding Coordinator</a:t>
                      </a:r>
                    </a:p>
                  </a:txBody>
                  <a:tcPr marL="68580" marR="68580" marT="0" marB="0">
                    <a:noFill/>
                  </a:tcPr>
                </a:tc>
                <a:extLst>
                  <a:ext uri="{0D108BD9-81ED-4DB2-BD59-A6C34878D82A}">
                    <a16:rowId xmlns:a16="http://schemas.microsoft.com/office/drawing/2014/main" val="3315350938"/>
                  </a:ext>
                </a:extLst>
              </a:tr>
              <a:tr h="370295">
                <a:tc>
                  <a:txBody>
                    <a:bodyPr/>
                    <a:lstStyle/>
                    <a:p>
                      <a:pPr>
                        <a:lnSpc>
                          <a:spcPct val="115000"/>
                        </a:lnSpc>
                        <a:spcAft>
                          <a:spcPts val="600"/>
                        </a:spcAft>
                        <a:tabLst>
                          <a:tab pos="5029200" algn="l"/>
                        </a:tabLst>
                      </a:pPr>
                      <a:r>
                        <a:rPr lang="en-US" sz="1100">
                          <a:effectLst/>
                        </a:rPr>
                        <a:t>Margaret Ballantyne</a:t>
                      </a:r>
                      <a:endParaRPr lang="en-GB" sz="12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dirty="0">
                          <a:effectLst/>
                        </a:rPr>
                        <a:t>Organist </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2737450678"/>
                  </a:ext>
                </a:extLst>
              </a:tr>
              <a:tr h="935400">
                <a:tc>
                  <a:txBody>
                    <a:bodyPr/>
                    <a:lstStyle/>
                    <a:p>
                      <a:pPr>
                        <a:lnSpc>
                          <a:spcPct val="115000"/>
                        </a:lnSpc>
                        <a:spcAft>
                          <a:spcPts val="600"/>
                        </a:spcAft>
                        <a:tabLst>
                          <a:tab pos="5029200" algn="l"/>
                        </a:tabLst>
                      </a:pPr>
                      <a:r>
                        <a:rPr lang="en-US" sz="1100" dirty="0">
                          <a:effectLst/>
                        </a:rPr>
                        <a:t>Alice Laing</a:t>
                      </a:r>
                    </a:p>
                    <a:p>
                      <a:pPr>
                        <a:lnSpc>
                          <a:spcPct val="115000"/>
                        </a:lnSpc>
                        <a:spcAft>
                          <a:spcPts val="600"/>
                        </a:spcAft>
                        <a:tabLst>
                          <a:tab pos="5029200" algn="l"/>
                        </a:tabLst>
                      </a:pPr>
                      <a:endParaRPr lang="en-US" sz="1100" dirty="0">
                        <a:effectLst/>
                        <a:latin typeface="Times New Roman" panose="02020603050405020304" pitchFamily="18" charset="0"/>
                        <a:ea typeface="SimSun" panose="02010600030101010101" pitchFamily="2" charset="-122"/>
                        <a:cs typeface="Arial" panose="020B0604020202020204" pitchFamily="34" charset="0"/>
                      </a:endParaRPr>
                    </a:p>
                    <a:p>
                      <a:pPr>
                        <a:lnSpc>
                          <a:spcPct val="115000"/>
                        </a:lnSpc>
                        <a:spcAft>
                          <a:spcPts val="600"/>
                        </a:spcAft>
                        <a:tabLst>
                          <a:tab pos="5029200" algn="l"/>
                        </a:tabLst>
                      </a:pPr>
                      <a:r>
                        <a:rPr lang="en-US" sz="1100" dirty="0">
                          <a:effectLst/>
                          <a:latin typeface="Times New Roman" panose="02020603050405020304" pitchFamily="18" charset="0"/>
                          <a:ea typeface="SimSun" panose="02010600030101010101" pitchFamily="2" charset="-122"/>
                          <a:cs typeface="Arial" panose="020B0604020202020204" pitchFamily="34" charset="0"/>
                        </a:rPr>
                        <a:t>Denise Forrest</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dirty="0">
                          <a:effectLst/>
                        </a:rPr>
                        <a:t>Roll Keeper, Social Convenor, Session Clerk</a:t>
                      </a:r>
                    </a:p>
                    <a:p>
                      <a:pPr>
                        <a:lnSpc>
                          <a:spcPct val="115000"/>
                        </a:lnSpc>
                        <a:spcAft>
                          <a:spcPts val="600"/>
                        </a:spcAft>
                        <a:tabLst>
                          <a:tab pos="5029200" algn="l"/>
                        </a:tabLst>
                      </a:pPr>
                      <a:r>
                        <a:rPr lang="en-US" sz="1100" dirty="0">
                          <a:effectLst/>
                        </a:rPr>
                        <a:t> Treasurer</a:t>
                      </a:r>
                    </a:p>
                    <a:p>
                      <a:pPr>
                        <a:lnSpc>
                          <a:spcPct val="115000"/>
                        </a:lnSpc>
                        <a:spcAft>
                          <a:spcPts val="600"/>
                        </a:spcAft>
                        <a:tabLst>
                          <a:tab pos="5029200" algn="l"/>
                        </a:tabLst>
                      </a:pPr>
                      <a:r>
                        <a:rPr lang="en-US" sz="1100" dirty="0">
                          <a:effectLst/>
                        </a:rPr>
                        <a:t>                                                                  </a:t>
                      </a:r>
                      <a:r>
                        <a:rPr lang="en-GB" sz="1200" dirty="0">
                          <a:effectLst/>
                          <a:latin typeface="Times New Roman" panose="02020603050405020304" pitchFamily="18" charset="0"/>
                          <a:ea typeface="SimSun" panose="02010600030101010101" pitchFamily="2" charset="-122"/>
                          <a:cs typeface="Arial" panose="020B0604020202020204" pitchFamily="34" charset="0"/>
                        </a:rPr>
                        <a:t>                                                                             </a:t>
                      </a:r>
                    </a:p>
                  </a:txBody>
                  <a:tcPr marL="68580" marR="68580" marT="0" marB="0">
                    <a:noFill/>
                  </a:tcPr>
                </a:tc>
                <a:extLst>
                  <a:ext uri="{0D108BD9-81ED-4DB2-BD59-A6C34878D82A}">
                    <a16:rowId xmlns:a16="http://schemas.microsoft.com/office/drawing/2014/main" val="522357429"/>
                  </a:ext>
                </a:extLst>
              </a:tr>
              <a:tr h="934436">
                <a:tc>
                  <a:txBody>
                    <a:bodyPr/>
                    <a:lstStyle/>
                    <a:p>
                      <a:pPr>
                        <a:lnSpc>
                          <a:spcPct val="115000"/>
                        </a:lnSpc>
                        <a:spcAft>
                          <a:spcPts val="600"/>
                        </a:spcAft>
                        <a:tabLst>
                          <a:tab pos="5029200" algn="l"/>
                        </a:tabLst>
                      </a:pPr>
                      <a:r>
                        <a:rPr lang="en-US" sz="1100" dirty="0">
                          <a:effectLst/>
                        </a:rPr>
                        <a:t>Beth Ferrier  </a:t>
                      </a:r>
                    </a:p>
                    <a:p>
                      <a:pPr>
                        <a:lnSpc>
                          <a:spcPct val="115000"/>
                        </a:lnSpc>
                        <a:spcAft>
                          <a:spcPts val="600"/>
                        </a:spcAft>
                        <a:tabLst>
                          <a:tab pos="5029200" algn="l"/>
                        </a:tabLst>
                      </a:pPr>
                      <a:endParaRPr lang="en-US" sz="1100" dirty="0">
                        <a:effectLst/>
                        <a:latin typeface="Times New Roman" panose="02020603050405020304" pitchFamily="18" charset="0"/>
                        <a:ea typeface="SimSun" panose="02010600030101010101" pitchFamily="2" charset="-122"/>
                        <a:cs typeface="Arial" panose="020B0604020202020204" pitchFamily="34" charset="0"/>
                      </a:endParaRPr>
                    </a:p>
                    <a:p>
                      <a:pPr>
                        <a:lnSpc>
                          <a:spcPct val="115000"/>
                        </a:lnSpc>
                        <a:spcAft>
                          <a:spcPts val="600"/>
                        </a:spcAft>
                        <a:tabLst>
                          <a:tab pos="5029200" algn="l"/>
                        </a:tabLst>
                      </a:pPr>
                      <a:r>
                        <a:rPr lang="en-US" sz="1100" dirty="0">
                          <a:effectLst/>
                          <a:latin typeface="Times New Roman" panose="02020603050405020304" pitchFamily="18" charset="0"/>
                          <a:ea typeface="SimSun" panose="02010600030101010101" pitchFamily="2" charset="-122"/>
                          <a:cs typeface="Arial" panose="020B0604020202020204" pitchFamily="34" charset="0"/>
                        </a:rPr>
                        <a:t>Sheena Anderson                  </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r>
                        <a:rPr lang="en-US" sz="1100" dirty="0">
                          <a:effectLst/>
                        </a:rPr>
                        <a:t>Messy Church Leader Chronicle editor</a:t>
                      </a:r>
                    </a:p>
                    <a:p>
                      <a:pPr>
                        <a:lnSpc>
                          <a:spcPct val="115000"/>
                        </a:lnSpc>
                        <a:spcAft>
                          <a:spcPts val="600"/>
                        </a:spcAft>
                        <a:tabLst>
                          <a:tab pos="5029200" algn="l"/>
                        </a:tabLst>
                      </a:pPr>
                      <a:r>
                        <a:rPr lang="en-US" sz="1100" dirty="0">
                          <a:effectLst/>
                        </a:rPr>
                        <a:t>Sunday Teas &amp; Life and Work</a:t>
                      </a:r>
                      <a:endParaRPr lang="en-US" sz="1100" dirty="0">
                        <a:effectLst/>
                        <a:latin typeface="Times New Roman" panose="02020603050405020304" pitchFamily="18" charset="0"/>
                        <a:ea typeface="SimSun" panose="02010600030101010101" pitchFamily="2" charset="-122"/>
                        <a:cs typeface="Arial" panose="020B0604020202020204" pitchFamily="34" charset="0"/>
                      </a:endParaRPr>
                    </a:p>
                    <a:p>
                      <a:pPr>
                        <a:lnSpc>
                          <a:spcPct val="115000"/>
                        </a:lnSpc>
                        <a:spcAft>
                          <a:spcPts val="600"/>
                        </a:spcAft>
                        <a:tabLst>
                          <a:tab pos="5029200" algn="l"/>
                        </a:tabLst>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270194252"/>
                  </a:ext>
                </a:extLst>
              </a:tr>
              <a:tr h="774952">
                <a:tc>
                  <a:txBody>
                    <a:bodyPr/>
                    <a:lstStyle/>
                    <a:p>
                      <a:pPr>
                        <a:lnSpc>
                          <a:spcPct val="115000"/>
                        </a:lnSpc>
                        <a:spcAft>
                          <a:spcPts val="600"/>
                        </a:spcAft>
                        <a:tabLst>
                          <a:tab pos="5029200" algn="l"/>
                        </a:tabLst>
                      </a:pPr>
                      <a:r>
                        <a:rPr lang="en-GB" sz="1200" dirty="0">
                          <a:effectLst/>
                          <a:latin typeface="Times New Roman" panose="02020603050405020304" pitchFamily="18" charset="0"/>
                          <a:ea typeface="SimSun" panose="02010600030101010101" pitchFamily="2" charset="-122"/>
                          <a:cs typeface="Arial" panose="020B0604020202020204" pitchFamily="34" charset="0"/>
                        </a:rPr>
                        <a:t>Pat Wilson    </a:t>
                      </a:r>
                    </a:p>
                    <a:p>
                      <a:pPr>
                        <a:lnSpc>
                          <a:spcPct val="115000"/>
                        </a:lnSpc>
                        <a:spcAft>
                          <a:spcPts val="600"/>
                        </a:spcAft>
                        <a:tabLst>
                          <a:tab pos="5029200" algn="l"/>
                        </a:tabLst>
                      </a:pPr>
                      <a:r>
                        <a:rPr lang="en-GB" sz="1200" dirty="0">
                          <a:effectLst/>
                          <a:latin typeface="Times New Roman" panose="02020603050405020304" pitchFamily="18" charset="0"/>
                          <a:ea typeface="SimSun" panose="02010600030101010101" pitchFamily="2" charset="-122"/>
                          <a:cs typeface="Arial" panose="020B0604020202020204" pitchFamily="34" charset="0"/>
                        </a:rPr>
                        <a:t>                                        </a:t>
                      </a:r>
                    </a:p>
                    <a:p>
                      <a:pPr>
                        <a:lnSpc>
                          <a:spcPct val="115000"/>
                        </a:lnSpc>
                        <a:spcAft>
                          <a:spcPts val="600"/>
                        </a:spcAft>
                        <a:tabLst>
                          <a:tab pos="5029200" algn="l"/>
                        </a:tabLst>
                      </a:pPr>
                      <a:r>
                        <a:rPr lang="en-GB" sz="1200" dirty="0">
                          <a:effectLst/>
                          <a:latin typeface="Times New Roman" panose="02020603050405020304" pitchFamily="18" charset="0"/>
                          <a:ea typeface="SimSun" panose="02010600030101010101" pitchFamily="2" charset="-122"/>
                          <a:cs typeface="Arial" panose="020B0604020202020204" pitchFamily="34" charset="0"/>
                        </a:rPr>
                        <a:t>Bill &amp; Anna Cormack                     </a:t>
                      </a:r>
                    </a:p>
                  </a:txBody>
                  <a:tcPr marL="68580" marR="68580" marT="0" marB="0">
                    <a:noFill/>
                  </a:tcPr>
                </a:tc>
                <a:tc>
                  <a:txBody>
                    <a:bodyPr/>
                    <a:lstStyle/>
                    <a:p>
                      <a:pPr marL="0" marR="0" lvl="0" indent="0" algn="l" defTabSz="914400" rtl="0" eaLnBrk="1" fontAlgn="auto" latinLnBrk="0" hangingPunct="1">
                        <a:lnSpc>
                          <a:spcPct val="115000"/>
                        </a:lnSpc>
                        <a:spcBef>
                          <a:spcPts val="0"/>
                        </a:spcBef>
                        <a:spcAft>
                          <a:spcPts val="600"/>
                        </a:spcAft>
                        <a:buClrTx/>
                        <a:buSzTx/>
                        <a:buFontTx/>
                        <a:buNone/>
                        <a:tabLst>
                          <a:tab pos="5029200" algn="l"/>
                        </a:tabLst>
                        <a:defRPr/>
                      </a:pPr>
                      <a:r>
                        <a:rPr lang="en-GB" sz="1100" kern="1200" dirty="0">
                          <a:solidFill>
                            <a:schemeClr val="dk1"/>
                          </a:solidFill>
                          <a:effectLst/>
                          <a:latin typeface="+mn-lt"/>
                          <a:ea typeface="+mn-ea"/>
                          <a:cs typeface="+mn-cs"/>
                        </a:rPr>
                        <a:t> Flower Convenor </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p>
                      <a:pPr>
                        <a:lnSpc>
                          <a:spcPct val="115000"/>
                        </a:lnSpc>
                        <a:spcAft>
                          <a:spcPts val="600"/>
                        </a:spcAft>
                        <a:tabLst>
                          <a:tab pos="5029200" algn="l"/>
                        </a:tabLst>
                      </a:pPr>
                      <a:endParaRPr lang="en-GB" sz="1100" kern="1200">
                        <a:solidFill>
                          <a:schemeClr val="dk1"/>
                        </a:solidFill>
                        <a:effectLst/>
                        <a:latin typeface="+mn-lt"/>
                        <a:ea typeface="+mn-ea"/>
                        <a:cs typeface="+mn-cs"/>
                      </a:endParaRPr>
                    </a:p>
                    <a:p>
                      <a:pPr>
                        <a:lnSpc>
                          <a:spcPct val="115000"/>
                        </a:lnSpc>
                        <a:spcAft>
                          <a:spcPts val="600"/>
                        </a:spcAft>
                        <a:tabLst>
                          <a:tab pos="5029200" algn="l"/>
                        </a:tabLst>
                      </a:pPr>
                      <a:r>
                        <a:rPr lang="en-GB" sz="1100" kern="1200">
                          <a:solidFill>
                            <a:schemeClr val="dk1"/>
                          </a:solidFill>
                          <a:effectLst/>
                          <a:latin typeface="+mn-lt"/>
                          <a:ea typeface="+mn-ea"/>
                          <a:cs typeface="+mn-cs"/>
                        </a:rPr>
                        <a:t>Chronicle </a:t>
                      </a:r>
                      <a:r>
                        <a:rPr lang="en-GB" sz="1100" kern="1200" dirty="0">
                          <a:solidFill>
                            <a:schemeClr val="dk1"/>
                          </a:solidFill>
                          <a:effectLst/>
                          <a:latin typeface="+mn-lt"/>
                          <a:ea typeface="+mn-ea"/>
                          <a:cs typeface="+mn-cs"/>
                        </a:rPr>
                        <a:t>Collators</a:t>
                      </a:r>
                    </a:p>
                  </a:txBody>
                  <a:tcPr marL="68580" marR="68580" marT="0" marB="0">
                    <a:noFill/>
                  </a:tcPr>
                </a:tc>
                <a:extLst>
                  <a:ext uri="{0D108BD9-81ED-4DB2-BD59-A6C34878D82A}">
                    <a16:rowId xmlns:a16="http://schemas.microsoft.com/office/drawing/2014/main" val="1245504406"/>
                  </a:ext>
                </a:extLst>
              </a:tr>
              <a:tr h="195568">
                <a:tc>
                  <a:txBody>
                    <a:bodyPr/>
                    <a:lstStyle/>
                    <a:p>
                      <a:pPr>
                        <a:lnSpc>
                          <a:spcPct val="115000"/>
                        </a:lnSpc>
                        <a:spcAft>
                          <a:spcPts val="600"/>
                        </a:spcAft>
                        <a:tabLst>
                          <a:tab pos="5029200" algn="l"/>
                        </a:tabLst>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213971487"/>
                  </a:ext>
                </a:extLst>
              </a:tr>
              <a:tr h="334392">
                <a:tc>
                  <a:txBody>
                    <a:bodyPr/>
                    <a:lstStyle/>
                    <a:p>
                      <a:pPr>
                        <a:lnSpc>
                          <a:spcPct val="115000"/>
                        </a:lnSpc>
                        <a:spcAft>
                          <a:spcPts val="600"/>
                        </a:spcAft>
                        <a:tabLst>
                          <a:tab pos="5029200" algn="l"/>
                        </a:tabLst>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2020985090"/>
                  </a:ext>
                </a:extLst>
              </a:tr>
              <a:tr h="447008">
                <a:tc>
                  <a:txBody>
                    <a:bodyPr/>
                    <a:lstStyle/>
                    <a:p>
                      <a:pPr>
                        <a:lnSpc>
                          <a:spcPct val="115000"/>
                        </a:lnSpc>
                        <a:spcAft>
                          <a:spcPts val="600"/>
                        </a:spcAft>
                        <a:tabLst>
                          <a:tab pos="5029200" algn="l"/>
                        </a:tabLst>
                      </a:pPr>
                      <a:endParaRPr lang="en-US" sz="1100" dirty="0">
                        <a:effectLst/>
                      </a:endParaRPr>
                    </a:p>
                  </a:txBody>
                  <a:tcPr marL="68580" marR="68580" marT="0" marB="0">
                    <a:noFill/>
                  </a:tcPr>
                </a:tc>
                <a:tc>
                  <a:txBody>
                    <a:bodyPr/>
                    <a:lstStyle/>
                    <a:p>
                      <a:pPr>
                        <a:lnSpc>
                          <a:spcPct val="115000"/>
                        </a:lnSpc>
                        <a:spcAft>
                          <a:spcPts val="600"/>
                        </a:spcAft>
                        <a:tabLst>
                          <a:tab pos="5029200" algn="l"/>
                        </a:tabLst>
                      </a:pPr>
                      <a:endParaRPr lang="en-US" sz="1100" dirty="0">
                        <a:effectLst/>
                      </a:endParaRPr>
                    </a:p>
                  </a:txBody>
                  <a:tcPr marL="68580" marR="68580" marT="0" marB="0">
                    <a:noFill/>
                  </a:tcPr>
                </a:tc>
                <a:extLst>
                  <a:ext uri="{0D108BD9-81ED-4DB2-BD59-A6C34878D82A}">
                    <a16:rowId xmlns:a16="http://schemas.microsoft.com/office/drawing/2014/main" val="4071032587"/>
                  </a:ext>
                </a:extLst>
              </a:tr>
              <a:tr h="517079">
                <a:tc>
                  <a:txBody>
                    <a:bodyPr/>
                    <a:lstStyle/>
                    <a:p>
                      <a:pPr>
                        <a:lnSpc>
                          <a:spcPct val="115000"/>
                        </a:lnSpc>
                        <a:spcAft>
                          <a:spcPts val="600"/>
                        </a:spcAft>
                        <a:tabLst>
                          <a:tab pos="5029200" algn="l"/>
                        </a:tabLst>
                      </a:pPr>
                      <a:r>
                        <a:rPr lang="en-US" sz="1100" dirty="0">
                          <a:effectLst/>
                        </a:rPr>
                        <a:t>  </a:t>
                      </a:r>
                    </a:p>
                    <a:p>
                      <a:pPr>
                        <a:lnSpc>
                          <a:spcPct val="115000"/>
                        </a:lnSpc>
                        <a:spcAft>
                          <a:spcPts val="600"/>
                        </a:spcAft>
                        <a:tabLst>
                          <a:tab pos="5029200" algn="l"/>
                        </a:tabLst>
                      </a:pPr>
                      <a:r>
                        <a:rPr lang="en-US" sz="1100" dirty="0">
                          <a:effectLst/>
                          <a:latin typeface="Times New Roman" panose="02020603050405020304" pitchFamily="18" charset="0"/>
                          <a:ea typeface="SimSun" panose="02010600030101010101" pitchFamily="2" charset="-122"/>
                          <a:cs typeface="Arial" panose="020B0604020202020204" pitchFamily="34" charset="0"/>
                        </a:rPr>
                        <a:t> </a:t>
                      </a: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1958306235"/>
                  </a:ext>
                </a:extLst>
              </a:tr>
              <a:tr h="274150">
                <a:tc>
                  <a:txBody>
                    <a:bodyPr/>
                    <a:lstStyle/>
                    <a:p>
                      <a:pPr>
                        <a:lnSpc>
                          <a:spcPct val="115000"/>
                        </a:lnSpc>
                        <a:spcAft>
                          <a:spcPts val="600"/>
                        </a:spcAft>
                        <a:tabLst>
                          <a:tab pos="5029200" algn="l"/>
                        </a:tabLst>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tc>
                  <a:txBody>
                    <a:bodyPr/>
                    <a:lstStyle/>
                    <a:p>
                      <a:pPr>
                        <a:lnSpc>
                          <a:spcPct val="115000"/>
                        </a:lnSpc>
                        <a:spcAft>
                          <a:spcPts val="600"/>
                        </a:spcAft>
                        <a:tabLst>
                          <a:tab pos="5029200" algn="l"/>
                        </a:tabLst>
                      </a:pPr>
                      <a:endParaRPr lang="en-GB"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oFill/>
                  </a:tcPr>
                </a:tc>
                <a:extLst>
                  <a:ext uri="{0D108BD9-81ED-4DB2-BD59-A6C34878D82A}">
                    <a16:rowId xmlns:a16="http://schemas.microsoft.com/office/drawing/2014/main" val="1981693165"/>
                  </a:ext>
                </a:extLst>
              </a:tr>
            </a:tbl>
          </a:graphicData>
        </a:graphic>
      </p:graphicFrame>
    </p:spTree>
    <p:extLst>
      <p:ext uri="{BB962C8B-B14F-4D97-AF65-F5344CB8AC3E}">
        <p14:creationId xmlns:p14="http://schemas.microsoft.com/office/powerpoint/2010/main" val="78876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10D30F-EA29-43A4-9C6C-22EB015A34A5}"/>
              </a:ext>
            </a:extLst>
          </p:cNvPr>
          <p:cNvSpPr>
            <a:spLocks noGrp="1"/>
          </p:cNvSpPr>
          <p:nvPr>
            <p:ph sz="half" idx="2"/>
          </p:nvPr>
        </p:nvSpPr>
        <p:spPr>
          <a:xfrm>
            <a:off x="5014912" y="381000"/>
            <a:ext cx="4405993" cy="6146800"/>
          </a:xfrm>
        </p:spPr>
        <p:txBody>
          <a:bodyPr>
            <a:normAutofit/>
          </a:bodyPr>
          <a:lstStyle/>
          <a:p>
            <a:pPr marL="0" indent="0">
              <a:buNone/>
            </a:pPr>
            <a:r>
              <a:rPr lang="en-GB"/>
              <a:t>                   </a:t>
            </a:r>
            <a:endParaRPr lang="en-GB" sz="1600"/>
          </a:p>
        </p:txBody>
      </p:sp>
      <p:sp>
        <p:nvSpPr>
          <p:cNvPr id="2" name="Content Placeholder 1">
            <a:extLst>
              <a:ext uri="{FF2B5EF4-FFF2-40B4-BE49-F238E27FC236}">
                <a16:creationId xmlns:a16="http://schemas.microsoft.com/office/drawing/2014/main" id="{159941FF-8516-4797-AA77-CFD3EB591F79}"/>
              </a:ext>
            </a:extLst>
          </p:cNvPr>
          <p:cNvSpPr>
            <a:spLocks noGrp="1"/>
          </p:cNvSpPr>
          <p:nvPr>
            <p:ph sz="half" idx="1"/>
          </p:nvPr>
        </p:nvSpPr>
        <p:spPr>
          <a:xfrm>
            <a:off x="274265" y="110068"/>
            <a:ext cx="4616823" cy="6815666"/>
          </a:xfrm>
        </p:spPr>
        <p:txBody>
          <a:bodyPr>
            <a:noAutofit/>
          </a:bodyPr>
          <a:lstStyle/>
          <a:p>
            <a:pPr marL="0" indent="0">
              <a:buNone/>
            </a:pPr>
            <a:r>
              <a:rPr lang="en-GB" sz="1200"/>
              <a:t>                                                    </a:t>
            </a:r>
            <a:r>
              <a:rPr lang="en-GB" sz="1200" b="1"/>
              <a:t>TR0N NEWS</a:t>
            </a:r>
          </a:p>
          <a:p>
            <a:pPr marL="0" indent="0">
              <a:buNone/>
            </a:pPr>
            <a:r>
              <a:rPr lang="en-GB" sz="1200" b="1"/>
              <a:t>NEW BAB</a:t>
            </a:r>
            <a:r>
              <a:rPr lang="en-GB" sz="1200" b="1" kern="0"/>
              <a:t>Y                                                                                                         </a:t>
            </a:r>
            <a:r>
              <a:rPr lang="en-GB" sz="1100"/>
              <a:t>Congratulations to Muriel Galbraith on the birth of her new baby granddaughter.</a:t>
            </a:r>
          </a:p>
          <a:p>
            <a:pPr marL="0" indent="0">
              <a:buNone/>
            </a:pPr>
            <a:r>
              <a:rPr lang="en-GB" sz="1200" b="1"/>
              <a:t>BIRTHDAYS</a:t>
            </a:r>
            <a:endParaRPr lang="en-GB" sz="1200" b="1" kern="0"/>
          </a:p>
          <a:p>
            <a:pPr marL="0" indent="0">
              <a:buNone/>
            </a:pPr>
            <a:r>
              <a:rPr lang="en-GB" sz="1100"/>
              <a:t>Belated birthday wishes to Allan Crocker who celebrated his 70th birthday in April. Belated birthday wishes to Liz Crocker who celebrated her 60th birthday in May.</a:t>
            </a:r>
          </a:p>
          <a:p>
            <a:pPr marL="0" indent="0">
              <a:lnSpc>
                <a:spcPct val="100000"/>
              </a:lnSpc>
              <a:buNone/>
            </a:pPr>
            <a:r>
              <a:rPr lang="en-GB" sz="1200" b="1"/>
              <a:t>ACHIEVEMENTS                                 </a:t>
            </a:r>
          </a:p>
          <a:p>
            <a:pPr marL="0" indent="0">
              <a:lnSpc>
                <a:spcPct val="100000"/>
              </a:lnSpc>
              <a:buNone/>
            </a:pPr>
            <a:r>
              <a:rPr lang="en-GB" sz="1100"/>
              <a:t>Congratulations to Pat Wilson’s grandson Ben on his graduation &amp; marriage to </a:t>
            </a:r>
            <a:r>
              <a:rPr lang="en-GB" sz="1100" err="1"/>
              <a:t>Yukina</a:t>
            </a:r>
            <a:r>
              <a:rPr lang="en-GB" sz="1100"/>
              <a:t>. He is currently teaching English in Japan. Such a proud moment for his parents who were both born deaf. </a:t>
            </a:r>
          </a:p>
          <a:p>
            <a:pPr marL="0" indent="0">
              <a:lnSpc>
                <a:spcPct val="100000"/>
              </a:lnSpc>
              <a:buNone/>
            </a:pPr>
            <a:r>
              <a:rPr lang="en-GB" sz="1200" b="1"/>
              <a:t>IN THE PIPELINE                                                                         </a:t>
            </a:r>
          </a:p>
          <a:p>
            <a:pPr marL="0" indent="0">
              <a:lnSpc>
                <a:spcPct val="100000"/>
              </a:lnSpc>
              <a:buNone/>
            </a:pPr>
            <a:r>
              <a:rPr lang="en-GB" sz="1100"/>
              <a:t>For some time now we have been trying to set up guitar lessons on a Thursday afternoon at Tron </a:t>
            </a:r>
            <a:r>
              <a:rPr lang="en-GB" sz="1100" err="1"/>
              <a:t>Gilmerton</a:t>
            </a:r>
            <a:r>
              <a:rPr lang="en-GB" sz="1100"/>
              <a:t>. Hopefully it will start soon once all the safeguarding procedures are in place.                                                   </a:t>
            </a:r>
          </a:p>
          <a:p>
            <a:pPr marL="0" indent="0">
              <a:lnSpc>
                <a:spcPct val="100000"/>
              </a:lnSpc>
              <a:buNone/>
            </a:pPr>
            <a:r>
              <a:rPr lang="en-GB" sz="1100"/>
              <a:t> Soul Food is another venture in the pipeline.</a:t>
            </a:r>
          </a:p>
          <a:p>
            <a:pPr marL="0" indent="0">
              <a:lnSpc>
                <a:spcPct val="100000"/>
              </a:lnSpc>
              <a:buNone/>
            </a:pPr>
            <a:r>
              <a:rPr lang="en-GB" sz="1200" b="1"/>
              <a:t>VISITOR                                                                                         </a:t>
            </a:r>
            <a:r>
              <a:rPr lang="en-GB" sz="1200"/>
              <a:t> </a:t>
            </a:r>
          </a:p>
          <a:p>
            <a:pPr marL="0" indent="0">
              <a:lnSpc>
                <a:spcPct val="100000"/>
              </a:lnSpc>
              <a:buNone/>
            </a:pPr>
            <a:r>
              <a:rPr lang="en-GB" sz="1100"/>
              <a:t>Rt.Hons. Lord Wallace (Jim) moderator of the general assembly is preaching at the Tron on Sunday 17</a:t>
            </a:r>
            <a:r>
              <a:rPr lang="en-GB" sz="1100" baseline="30000"/>
              <a:t>th</a:t>
            </a:r>
            <a:r>
              <a:rPr lang="en-GB" sz="1100"/>
              <a:t> October. Lets have a great turnout. </a:t>
            </a:r>
          </a:p>
          <a:p>
            <a:pPr marL="0" indent="0">
              <a:lnSpc>
                <a:spcPct val="100000"/>
              </a:lnSpc>
              <a:buNone/>
            </a:pPr>
            <a:r>
              <a:rPr lang="en-GB" sz="1200" b="1"/>
              <a:t>MESSY IN THE PARK                                                             </a:t>
            </a:r>
          </a:p>
          <a:p>
            <a:pPr marL="0" indent="0">
              <a:lnSpc>
                <a:spcPct val="100000"/>
              </a:lnSpc>
              <a:buNone/>
            </a:pPr>
            <a:r>
              <a:rPr lang="en-GB" sz="1100"/>
              <a:t>Takes place on Saturday 4</a:t>
            </a:r>
            <a:r>
              <a:rPr lang="en-GB" sz="1100" baseline="30000"/>
              <a:t>th</a:t>
            </a:r>
            <a:r>
              <a:rPr lang="en-GB" sz="1100"/>
              <a:t> September at </a:t>
            </a:r>
            <a:r>
              <a:rPr lang="en-GB" sz="1100" err="1"/>
              <a:t>Gracemount</a:t>
            </a:r>
            <a:r>
              <a:rPr lang="en-GB" sz="1100"/>
              <a:t> (the old church site). If the weather is bad the primary school will be used. Commencing at 2.00pm</a:t>
            </a:r>
          </a:p>
          <a:p>
            <a:pPr marL="0" indent="0">
              <a:lnSpc>
                <a:spcPct val="100000"/>
              </a:lnSpc>
              <a:buNone/>
            </a:pPr>
            <a:r>
              <a:rPr lang="en-GB" sz="1200" b="1"/>
              <a:t>THANKS  </a:t>
            </a:r>
          </a:p>
          <a:p>
            <a:pPr marL="0" indent="0">
              <a:lnSpc>
                <a:spcPct val="100000"/>
              </a:lnSpc>
              <a:buNone/>
            </a:pPr>
            <a:r>
              <a:rPr lang="en-GB" sz="1100"/>
              <a:t>To our social committee for the very successful afternoon tea, on Thursday 12</a:t>
            </a:r>
            <a:r>
              <a:rPr lang="en-GB" sz="1100" baseline="30000"/>
              <a:t>th</a:t>
            </a:r>
            <a:r>
              <a:rPr lang="en-GB" sz="1100"/>
              <a:t> August, raising £282 for Christian Aid Work</a:t>
            </a:r>
            <a:r>
              <a:rPr lang="en-GB" sz="1100" b="1"/>
              <a:t>.  </a:t>
            </a:r>
            <a:r>
              <a:rPr lang="en-GB" sz="1100"/>
              <a:t>It was lovely</a:t>
            </a:r>
            <a:r>
              <a:rPr lang="en-GB" sz="1100" b="1"/>
              <a:t> </a:t>
            </a:r>
            <a:r>
              <a:rPr lang="en-GB" sz="1100"/>
              <a:t>to meet up</a:t>
            </a:r>
            <a:r>
              <a:rPr lang="en-GB" sz="1100" b="1"/>
              <a:t> </a:t>
            </a:r>
            <a:r>
              <a:rPr lang="en-GB" sz="1100"/>
              <a:t>and catch with friends who we hadn’t seen for ages.                                                                                                                                                                                                                                                         </a:t>
            </a:r>
          </a:p>
          <a:p>
            <a:pPr marL="0" indent="0">
              <a:buNone/>
            </a:pPr>
            <a:r>
              <a:rPr lang="en-GB" sz="1200" b="1"/>
              <a:t> </a:t>
            </a:r>
            <a:r>
              <a:rPr lang="en-GB" sz="1200"/>
              <a:t>                                                         14</a:t>
            </a:r>
          </a:p>
          <a:p>
            <a:pPr marL="0" indent="0">
              <a:buNone/>
            </a:pPr>
            <a:endParaRPr lang="en-GB" sz="1200"/>
          </a:p>
          <a:p>
            <a:pPr marL="0" indent="0">
              <a:buNone/>
            </a:pPr>
            <a:r>
              <a:rPr lang="en-GB" sz="1200"/>
              <a:t>                                                                                                                      14</a:t>
            </a:r>
          </a:p>
        </p:txBody>
      </p:sp>
      <p:sp>
        <p:nvSpPr>
          <p:cNvPr id="5" name="TextBox 4">
            <a:extLst>
              <a:ext uri="{FF2B5EF4-FFF2-40B4-BE49-F238E27FC236}">
                <a16:creationId xmlns:a16="http://schemas.microsoft.com/office/drawing/2014/main" id="{1C8F57C5-054E-4270-9269-CCF103C8070D}"/>
              </a:ext>
            </a:extLst>
          </p:cNvPr>
          <p:cNvSpPr txBox="1"/>
          <p:nvPr/>
        </p:nvSpPr>
        <p:spPr>
          <a:xfrm>
            <a:off x="5181600" y="381000"/>
            <a:ext cx="4616823" cy="7463133"/>
          </a:xfrm>
          <a:prstGeom prst="rect">
            <a:avLst/>
          </a:prstGeom>
          <a:noFill/>
        </p:spPr>
        <p:txBody>
          <a:bodyPr wrap="square">
            <a:spAutoFit/>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We have been able to gradually return to a more ‘normal’ worship experience over recent Sundays. We can now sit just a metre apart and sing with our masks on, which whilst not ideal is a great moment for those of us who have been able to get along. Slowly but  surely Sunday praise is getting back to more like what we are used too and we are planning to continue to provide online worship every Sunday for the foreseeable future.</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Talking of the word future. We are still in the throws of discussions with our cluster group in regard to the Radical Plan to keep the Church going further into the 21</a:t>
            </a:r>
            <a:r>
              <a:rPr lang="en-GB" sz="1200" baseline="30000">
                <a:effectLst/>
                <a:latin typeface="Calibri" panose="020F0502020204030204" pitchFamily="34" charset="0"/>
                <a:ea typeface="Calibri" panose="020F0502020204030204" pitchFamily="34" charset="0"/>
                <a:cs typeface="Times New Roman" panose="02020603050405020304" pitchFamily="18" charset="0"/>
              </a:rPr>
              <a:t>st</a:t>
            </a:r>
            <a:r>
              <a:rPr lang="en-GB" sz="1200">
                <a:effectLst/>
                <a:latin typeface="Calibri" panose="020F0502020204030204" pitchFamily="34" charset="0"/>
                <a:ea typeface="Calibri" panose="020F0502020204030204" pitchFamily="34" charset="0"/>
                <a:cs typeface="Times New Roman" panose="02020603050405020304" pitchFamily="18" charset="0"/>
              </a:rPr>
              <a:t> Century. Our cluster includes </a:t>
            </a:r>
            <a:r>
              <a:rPr lang="en-GB" sz="1200" err="1">
                <a:effectLst/>
                <a:latin typeface="Calibri" panose="020F0502020204030204" pitchFamily="34" charset="0"/>
                <a:ea typeface="Calibri" panose="020F0502020204030204" pitchFamily="34" charset="0"/>
                <a:cs typeface="Times New Roman" panose="02020603050405020304" pitchFamily="18" charset="0"/>
              </a:rPr>
              <a:t>Liberton</a:t>
            </a:r>
            <a:r>
              <a:rPr lang="en-GB" sz="1200">
                <a:effectLst/>
                <a:latin typeface="Calibri" panose="020F0502020204030204" pitchFamily="34" charset="0"/>
                <a:ea typeface="Calibri" panose="020F0502020204030204" pitchFamily="34" charset="0"/>
                <a:cs typeface="Times New Roman" panose="02020603050405020304" pitchFamily="18" charset="0"/>
              </a:rPr>
              <a:t> Northfield, </a:t>
            </a:r>
            <a:r>
              <a:rPr lang="en-GB" sz="1200" err="1">
                <a:effectLst/>
                <a:latin typeface="Calibri" panose="020F0502020204030204" pitchFamily="34" charset="0"/>
                <a:ea typeface="Calibri" panose="020F0502020204030204" pitchFamily="34" charset="0"/>
                <a:cs typeface="Times New Roman" panose="02020603050405020304" pitchFamily="18" charset="0"/>
              </a:rPr>
              <a:t>Liberton</a:t>
            </a:r>
            <a:r>
              <a:rPr lang="en-GB" sz="1200">
                <a:effectLst/>
                <a:latin typeface="Calibri" panose="020F0502020204030204" pitchFamily="34" charset="0"/>
                <a:ea typeface="Calibri" panose="020F0502020204030204" pitchFamily="34" charset="0"/>
                <a:cs typeface="Times New Roman" panose="02020603050405020304" pitchFamily="18" charset="0"/>
              </a:rPr>
              <a:t> Kirk and </a:t>
            </a:r>
            <a:r>
              <a:rPr lang="en-GB" sz="1200" err="1">
                <a:effectLst/>
                <a:latin typeface="Calibri" panose="020F0502020204030204" pitchFamily="34" charset="0"/>
                <a:ea typeface="Calibri" panose="020F0502020204030204" pitchFamily="34" charset="0"/>
                <a:cs typeface="Times New Roman" panose="02020603050405020304" pitchFamily="18" charset="0"/>
              </a:rPr>
              <a:t>Gracemount</a:t>
            </a:r>
            <a:r>
              <a:rPr lang="en-GB" sz="1200">
                <a:effectLst/>
                <a:latin typeface="Calibri" panose="020F0502020204030204" pitchFamily="34" charset="0"/>
                <a:ea typeface="Calibri" panose="020F0502020204030204" pitchFamily="34" charset="0"/>
                <a:cs typeface="Times New Roman" panose="02020603050405020304" pitchFamily="18" charset="0"/>
              </a:rPr>
              <a:t> Church. The Kirk session will be sending out further info about this in a few weeks time as discussions continue. One thing I will say is  only </a:t>
            </a:r>
            <a:r>
              <a:rPr lang="en-GB" sz="1200" err="1">
                <a:effectLst/>
                <a:latin typeface="Calibri" panose="020F0502020204030204" pitchFamily="34" charset="0"/>
                <a:ea typeface="Calibri" panose="020F0502020204030204" pitchFamily="34" charset="0"/>
                <a:cs typeface="Times New Roman" panose="02020603050405020304" pitchFamily="18" charset="0"/>
              </a:rPr>
              <a:t>Liberton</a:t>
            </a:r>
            <a:r>
              <a:rPr lang="en-GB" sz="1200">
                <a:effectLst/>
                <a:latin typeface="Calibri" panose="020F0502020204030204" pitchFamily="34" charset="0"/>
                <a:ea typeface="Calibri" panose="020F0502020204030204" pitchFamily="34" charset="0"/>
                <a:cs typeface="Times New Roman" panose="02020603050405020304" pitchFamily="18" charset="0"/>
              </a:rPr>
              <a:t> Kirk is really guaranteed to still be here by virtue of it being by far the biggest Church. However our proposal involves us offering the national church a saving of 28% over 5 years to help facilitate the future of the life and worship of the four Churches in our South East wedge of Edinburgh.  The main thing I have been asking Tron folks to Pray to Father God is </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a:t>
            </a:r>
            <a:r>
              <a:rPr lang="en-GB" sz="1200" b="1">
                <a:effectLst/>
                <a:latin typeface="Calibri" panose="020F0502020204030204" pitchFamily="34" charset="0"/>
                <a:ea typeface="Calibri" panose="020F0502020204030204" pitchFamily="34" charset="0"/>
                <a:cs typeface="Times New Roman" panose="02020603050405020304" pitchFamily="18" charset="0"/>
              </a:rPr>
              <a:t>THY WILL BE DONE O LORD ON EARTH AS IT IS IN HEAVEN’.</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Over the next few months I hope to undertake a period of study leave, which I am in the process of applying for. I will give more details next time but I also want to say that there will be an opportunity to take part in an Alpha Course before the end of the year. If you have never experienced Alpha it is a really great opportunity to learn and grow as a Christian. If you want more details from me please call on 07838912361. One last thing is that if you would like a visit from me please also get in touch. </a:t>
            </a:r>
          </a:p>
          <a:p>
            <a:pPr>
              <a:lnSpc>
                <a:spcPct val="107000"/>
              </a:lnSpc>
              <a:spcAft>
                <a:spcPts val="800"/>
              </a:spcAft>
            </a:pPr>
            <a:r>
              <a:rPr lang="en-GB" sz="1200">
                <a:latin typeface="Calibri" panose="020F0502020204030204" pitchFamily="34" charset="0"/>
                <a:ea typeface="Calibri" panose="020F0502020204030204" pitchFamily="34" charset="0"/>
                <a:cs typeface="Times New Roman" panose="02020603050405020304" pitchFamily="18" charset="0"/>
              </a:rPr>
              <a:t>God bless you all and give you peace.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latin typeface="Calibri" panose="020F0502020204030204" pitchFamily="34" charset="0"/>
                <a:ea typeface="Calibri" panose="020F0502020204030204" pitchFamily="34" charset="0"/>
                <a:cs typeface="Times New Roman" panose="02020603050405020304" pitchFamily="18" charset="0"/>
              </a:rPr>
              <a:t>                                                         3</a:t>
            </a:r>
          </a:p>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8270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a:extLst>
              <a:ext uri="{FF2B5EF4-FFF2-40B4-BE49-F238E27FC236}">
                <a16:creationId xmlns:a16="http://schemas.microsoft.com/office/drawing/2014/main" id="{D5E44315-A38E-E24A-A802-5A8404C9F9D9}"/>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20" name="Rectangle 10">
            <a:extLst>
              <a:ext uri="{FF2B5EF4-FFF2-40B4-BE49-F238E27FC236}">
                <a16:creationId xmlns:a16="http://schemas.microsoft.com/office/drawing/2014/main" id="{DAF67911-63A3-FA48-9D44-00AED6B2E3F6}"/>
              </a:ext>
            </a:extLst>
          </p:cNvPr>
          <p:cNvSpPr>
            <a:spLocks noChangeArrowheads="1"/>
          </p:cNvSpPr>
          <p:nvPr/>
        </p:nvSpPr>
        <p:spPr bwMode="auto">
          <a:xfrm>
            <a:off x="-1"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0">
            <a:extLst>
              <a:ext uri="{FF2B5EF4-FFF2-40B4-BE49-F238E27FC236}">
                <a16:creationId xmlns:a16="http://schemas.microsoft.com/office/drawing/2014/main" id="{FA4296F8-7FA1-E741-8F54-6D61DAD0EE58}"/>
              </a:ext>
            </a:extLst>
          </p:cNvPr>
          <p:cNvSpPr>
            <a:spLocks noChangeArrowheads="1"/>
          </p:cNvSpPr>
          <p:nvPr/>
        </p:nvSpPr>
        <p:spPr bwMode="auto">
          <a:xfrm>
            <a:off x="-1"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909A2CDD-008A-944D-B1C4-EFE3714782FC}"/>
              </a:ext>
            </a:extLst>
          </p:cNvPr>
          <p:cNvSpPr txBox="1"/>
          <p:nvPr/>
        </p:nvSpPr>
        <p:spPr>
          <a:xfrm>
            <a:off x="2401910" y="6382989"/>
            <a:ext cx="296214" cy="276999"/>
          </a:xfrm>
          <a:prstGeom prst="rect">
            <a:avLst/>
          </a:prstGeom>
          <a:noFill/>
        </p:spPr>
        <p:txBody>
          <a:bodyPr wrap="square" rtlCol="0">
            <a:spAutoFit/>
          </a:bodyPr>
          <a:lstStyle/>
          <a:p>
            <a:r>
              <a:rPr lang="en-US" sz="1200"/>
              <a:t>4</a:t>
            </a:r>
          </a:p>
        </p:txBody>
      </p:sp>
      <p:sp>
        <p:nvSpPr>
          <p:cNvPr id="22" name="TextBox 21">
            <a:extLst>
              <a:ext uri="{FF2B5EF4-FFF2-40B4-BE49-F238E27FC236}">
                <a16:creationId xmlns:a16="http://schemas.microsoft.com/office/drawing/2014/main" id="{F49EB7C7-8809-9F4D-9D8D-6E0DEB177D35}"/>
              </a:ext>
            </a:extLst>
          </p:cNvPr>
          <p:cNvSpPr txBox="1"/>
          <p:nvPr/>
        </p:nvSpPr>
        <p:spPr>
          <a:xfrm>
            <a:off x="7182197" y="6333085"/>
            <a:ext cx="390658" cy="277000"/>
          </a:xfrm>
          <a:prstGeom prst="rect">
            <a:avLst/>
          </a:prstGeom>
          <a:noFill/>
        </p:spPr>
        <p:txBody>
          <a:bodyPr wrap="square" rtlCol="0">
            <a:spAutoFit/>
          </a:bodyPr>
          <a:lstStyle/>
          <a:p>
            <a:r>
              <a:rPr lang="en-US" sz="1200"/>
              <a:t>13</a:t>
            </a:r>
          </a:p>
        </p:txBody>
      </p:sp>
      <p:sp>
        <p:nvSpPr>
          <p:cNvPr id="61" name="Rectangle 47">
            <a:extLst>
              <a:ext uri="{FF2B5EF4-FFF2-40B4-BE49-F238E27FC236}">
                <a16:creationId xmlns:a16="http://schemas.microsoft.com/office/drawing/2014/main" id="{F3197F47-92AA-6646-8922-F68DCB655B78}"/>
              </a:ext>
            </a:extLst>
          </p:cNvPr>
          <p:cNvSpPr>
            <a:spLocks noChangeArrowheads="1"/>
          </p:cNvSpPr>
          <p:nvPr/>
        </p:nvSpPr>
        <p:spPr bwMode="auto">
          <a:xfrm>
            <a:off x="5116454" y="645468"/>
            <a:ext cx="4441816"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Yu Gothic" panose="020B0400000000000000" pitchFamily="34" charset="-128"/>
                <a:cs typeface="Calibri" panose="020F0502020204030204" pitchFamily="34" charset="0"/>
              </a:rPr>
              <a:t>                           </a:t>
            </a:r>
            <a:r>
              <a:rPr kumimoji="0" lang="en-US" altLang="en-US" sz="1400" b="1" i="0" u="none" strike="noStrike" cap="none" normalizeH="0" baseline="0">
                <a:ln>
                  <a:noFill/>
                </a:ln>
                <a:solidFill>
                  <a:schemeClr val="tx1"/>
                </a:solidFill>
                <a:effectLst/>
                <a:latin typeface="Calibri" panose="020F0502020204030204" pitchFamily="34" charset="0"/>
                <a:ea typeface="Yu Gothic" panose="020B0400000000000000" pitchFamily="34" charset="-128"/>
                <a:cs typeface="Calibri" panose="020F0502020204030204" pitchFamily="34" charset="0"/>
              </a:rPr>
              <a:t>RECIPE CORNER</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a:ln>
                <a:noFill/>
              </a:ln>
              <a:solidFill>
                <a:schemeClr val="tx1"/>
              </a:solidFill>
              <a:effectLst/>
              <a:latin typeface="Calibri" panose="020F0502020204030204" pitchFamily="34" charset="0"/>
              <a:ea typeface="Yu Gothic" panose="020B0400000000000000"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a:ln>
                  <a:noFill/>
                </a:ln>
                <a:solidFill>
                  <a:schemeClr val="tx1"/>
                </a:solidFill>
                <a:effectLst/>
                <a:latin typeface="Calibri" panose="020F0502020204030204" pitchFamily="34" charset="0"/>
                <a:cs typeface="Calibri" panose="020F0502020204030204" pitchFamily="34" charset="0"/>
              </a:rPr>
              <a:t>Easy Bake Rhubarb Crumble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a:ln>
                <a:noFill/>
              </a:ln>
              <a:solidFill>
                <a:schemeClr val="tx1"/>
              </a:solidFill>
              <a:effectLst/>
              <a:latin typeface="Aldhabi" panose="020B0604020202020204" pitchFamily="2" charset="-78"/>
              <a:cs typeface="Aldhabi" panose="020B0604020202020204"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100g </a:t>
            </a:r>
            <a:r>
              <a:rPr kumimoji="0" lang="en-US" altLang="zh-CN" sz="1200" b="0" i="0" u="none" strike="noStrike" cap="none" normalizeH="0" baseline="0" err="1">
                <a:ln>
                  <a:noFill/>
                </a:ln>
                <a:solidFill>
                  <a:schemeClr val="tx1"/>
                </a:solidFill>
                <a:effectLst/>
                <a:latin typeface="Calibri" panose="020F0502020204030204" pitchFamily="34" charset="0"/>
                <a:cs typeface="Calibri" panose="020F0502020204030204" pitchFamily="34" charset="0"/>
              </a:rPr>
              <a:t>wholemeal</a:t>
            </a:r>
            <a:r>
              <a:rPr kumimoji="0" lang="en-US" altLang="zh-CN"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 flour, 50g brown sugar,</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a:latin typeface="Calibri" panose="020F0502020204030204" pitchFamily="34" charset="0"/>
                <a:cs typeface="Calibri" panose="020F0502020204030204" pitchFamily="34" charset="0"/>
              </a:rPr>
              <a:t>50g oats, 50g almond flakes, 75g butter,</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a:latin typeface="Calibri" panose="020F0502020204030204" pitchFamily="34" charset="0"/>
                <a:cs typeface="Calibri" panose="020F0502020204030204" pitchFamily="34" charset="0"/>
              </a:rPr>
              <a:t>1 heaped teaspoon of cinnamon.</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a:latin typeface="Calibri" panose="020F0502020204030204" pitchFamily="34" charset="0"/>
                <a:cs typeface="Calibri" panose="020F0502020204030204" pitchFamily="34" charset="0"/>
              </a:rPr>
              <a:t>1 heaped teaspoon of powered ginger.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20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Cut the rhubarb until it half fills a medium </a:t>
            </a:r>
            <a:r>
              <a:rPr kumimoji="0" lang="en-US" altLang="zh-CN" sz="1200" b="0" i="0" u="none" strike="noStrike" cap="none" normalizeH="0" baseline="0" err="1">
                <a:ln>
                  <a:noFill/>
                </a:ln>
                <a:solidFill>
                  <a:schemeClr val="tx1"/>
                </a:solidFill>
                <a:effectLst/>
                <a:latin typeface="Calibri" panose="020F0502020204030204" pitchFamily="34" charset="0"/>
                <a:cs typeface="Calibri" panose="020F0502020204030204" pitchFamily="34" charset="0"/>
              </a:rPr>
              <a:t>pyrex</a:t>
            </a:r>
            <a:r>
              <a:rPr kumimoji="0" lang="en-US" altLang="zh-CN" sz="1200" b="0" i="0" u="none" strike="noStrike" cap="none" normalizeH="0" baseline="0">
                <a:ln>
                  <a:noFill/>
                </a:ln>
                <a:solidFill>
                  <a:schemeClr val="tx1"/>
                </a:solidFill>
                <a:effectLst/>
                <a:latin typeface="Calibri" panose="020F0502020204030204" pitchFamily="34" charset="0"/>
                <a:cs typeface="Calibri" panose="020F0502020204030204" pitchFamily="34" charset="0"/>
              </a:rPr>
              <a:t> dish. Mix the ginger with a tablespoon of water into the rhubarb.</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a:latin typeface="Calibri" panose="020F0502020204030204" pitchFamily="34" charset="0"/>
                <a:cs typeface="Calibri" panose="020F0502020204030204" pitchFamily="34" charset="0"/>
              </a:rPr>
              <a:t>Melt the butter in a pot and add the other ingredients. Mix well &amp; spread on top off the fruit. Press down lightly.</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200">
                <a:latin typeface="Calibri" panose="020F0502020204030204" pitchFamily="34" charset="0"/>
                <a:cs typeface="Calibri" panose="020F0502020204030204" pitchFamily="34" charset="0"/>
              </a:rPr>
              <a:t>Bake at 190</a:t>
            </a:r>
            <a:r>
              <a:rPr lang="en-US" altLang="zh-CN" sz="1200" baseline="30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a:t>
            </a:r>
            <a:r>
              <a:rPr lang="en-US" altLang="zh-CN" sz="1200">
                <a:latin typeface="Calibri" panose="020F0502020204030204" pitchFamily="34" charset="0"/>
                <a:cs typeface="Calibri" panose="020F0502020204030204" pitchFamily="34" charset="0"/>
              </a:rPr>
              <a:t>C or 375</a:t>
            </a:r>
            <a:r>
              <a:rPr lang="en-US" altLang="zh-CN" sz="1200" baseline="30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a:t>
            </a:r>
            <a:r>
              <a:rPr lang="en-US" altLang="zh-CN" sz="1200">
                <a:latin typeface="Calibri" panose="020F0502020204030204" pitchFamily="34" charset="0"/>
                <a:cs typeface="Calibri" panose="020F0502020204030204" pitchFamily="34" charset="0"/>
              </a:rPr>
              <a:t>F until the fruit is cooked &amp; the top is golden. Serve with ice cream.</a:t>
            </a:r>
            <a:endParaRPr kumimoji="0" lang="en-US" altLang="zh-CN"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62" name="Rectangle 48">
            <a:extLst>
              <a:ext uri="{FF2B5EF4-FFF2-40B4-BE49-F238E27FC236}">
                <a16:creationId xmlns:a16="http://schemas.microsoft.com/office/drawing/2014/main" id="{64C98DE7-0507-AF49-8A8F-42F832117823}"/>
              </a:ext>
            </a:extLst>
          </p:cNvPr>
          <p:cNvSpPr>
            <a:spLocks noChangeArrowheads="1"/>
          </p:cNvSpPr>
          <p:nvPr/>
        </p:nvSpPr>
        <p:spPr bwMode="auto">
          <a:xfrm>
            <a:off x="541259" y="4978823"/>
            <a:ext cx="44582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sz="1400" b="1">
                <a:latin typeface="Arial" panose="020B0604020202020204" pitchFamily="34" charset="0"/>
                <a:ea typeface="Yu Gothic" panose="020B0400000000000000" pitchFamily="34" charset="-128"/>
                <a:cs typeface="Arial" panose="020B0604020202020204" pitchFamily="34" charset="0"/>
              </a:rPr>
              <a:t>              </a:t>
            </a:r>
          </a:p>
        </p:txBody>
      </p:sp>
      <p:pic>
        <p:nvPicPr>
          <p:cNvPr id="3" name="Picture 2" descr="A bowl of rice and meat&#10;&#10;Description automatically generated with medium confidence">
            <a:extLst>
              <a:ext uri="{FF2B5EF4-FFF2-40B4-BE49-F238E27FC236}">
                <a16:creationId xmlns:a16="http://schemas.microsoft.com/office/drawing/2014/main" id="{76C8ED21-3B6A-4531-BD62-EF5A3AD0F3D7}"/>
              </a:ext>
            </a:extLst>
          </p:cNvPr>
          <p:cNvPicPr>
            <a:picLocks noChangeAspect="1"/>
          </p:cNvPicPr>
          <p:nvPr/>
        </p:nvPicPr>
        <p:blipFill>
          <a:blip r:embed="rId3"/>
          <a:stretch>
            <a:fillRect/>
          </a:stretch>
        </p:blipFill>
        <p:spPr>
          <a:xfrm>
            <a:off x="5890227" y="4174785"/>
            <a:ext cx="2804071" cy="1472207"/>
          </a:xfrm>
          <a:prstGeom prst="rect">
            <a:avLst/>
          </a:prstGeom>
        </p:spPr>
      </p:pic>
      <p:sp>
        <p:nvSpPr>
          <p:cNvPr id="2" name="TextBox 1">
            <a:extLst>
              <a:ext uri="{FF2B5EF4-FFF2-40B4-BE49-F238E27FC236}">
                <a16:creationId xmlns:a16="http://schemas.microsoft.com/office/drawing/2014/main" id="{5E00595E-45A0-483E-9E67-D64642A3EC71}"/>
              </a:ext>
            </a:extLst>
          </p:cNvPr>
          <p:cNvSpPr txBox="1"/>
          <p:nvPr/>
        </p:nvSpPr>
        <p:spPr>
          <a:xfrm>
            <a:off x="494763" y="636270"/>
            <a:ext cx="4458236" cy="5232202"/>
          </a:xfrm>
          <a:prstGeom prst="rect">
            <a:avLst/>
          </a:prstGeom>
          <a:noFill/>
        </p:spPr>
        <p:txBody>
          <a:bodyPr wrap="square" rtlCol="0">
            <a:spAutoFit/>
          </a:bodyPr>
          <a:lstStyle/>
          <a:p>
            <a:r>
              <a:rPr lang="en-GB" sz="1200" b="1"/>
              <a:t>                              </a:t>
            </a:r>
            <a:r>
              <a:rPr lang="en-GB" sz="1400" b="1"/>
              <a:t>FUNERALS</a:t>
            </a:r>
            <a:r>
              <a:rPr lang="en-GB" sz="1200" b="1"/>
              <a:t> </a:t>
            </a:r>
          </a:p>
          <a:p>
            <a:endParaRPr lang="en-GB" sz="1200" b="1"/>
          </a:p>
          <a:p>
            <a:r>
              <a:rPr lang="en-GB" sz="1200"/>
              <a:t>December 2020 -  Agnes Burnett, </a:t>
            </a:r>
            <a:r>
              <a:rPr lang="en-GB" sz="1200" err="1"/>
              <a:t>Ferniehill</a:t>
            </a:r>
            <a:r>
              <a:rPr lang="en-GB" sz="1200"/>
              <a:t> Drive</a:t>
            </a:r>
            <a:r>
              <a:rPr lang="en-GB" sz="1200" b="1"/>
              <a:t> </a:t>
            </a:r>
          </a:p>
          <a:p>
            <a:r>
              <a:rPr lang="en-GB" sz="1200"/>
              <a:t>January 2021 -  Helen Shillington, </a:t>
            </a:r>
            <a:r>
              <a:rPr lang="en-GB" sz="1200" err="1"/>
              <a:t>Ferniehill</a:t>
            </a:r>
            <a:r>
              <a:rPr lang="en-GB" sz="1200"/>
              <a:t> Drive</a:t>
            </a:r>
          </a:p>
          <a:p>
            <a:r>
              <a:rPr lang="en-GB" sz="1200"/>
              <a:t>January 2021 -  Marie Ireland, </a:t>
            </a:r>
            <a:r>
              <a:rPr lang="en-GB" sz="1200" err="1"/>
              <a:t>Moredun</a:t>
            </a:r>
            <a:r>
              <a:rPr lang="en-GB" sz="1200"/>
              <a:t> Park Street  </a:t>
            </a:r>
          </a:p>
          <a:p>
            <a:r>
              <a:rPr lang="en-GB" sz="1200"/>
              <a:t>April 2021 - Nan Inwood, Pine Villa Nursing Home,                                                                                        </a:t>
            </a:r>
            <a:r>
              <a:rPr lang="en-GB" sz="1200" err="1"/>
              <a:t>Loanhead</a:t>
            </a:r>
            <a:r>
              <a:rPr lang="en-GB" sz="1200"/>
              <a:t>.</a:t>
            </a:r>
          </a:p>
          <a:p>
            <a:endParaRPr lang="en-GB" sz="1200"/>
          </a:p>
          <a:p>
            <a:r>
              <a:rPr lang="en-GB" sz="1200"/>
              <a:t>Our thoughts and prayers are with the families of the above at their sad loss.</a:t>
            </a:r>
          </a:p>
          <a:p>
            <a:r>
              <a:rPr lang="en-GB" sz="1200"/>
              <a:t>                         </a:t>
            </a:r>
          </a:p>
          <a:p>
            <a:endParaRPr lang="en-GB" sz="1200"/>
          </a:p>
          <a:p>
            <a:r>
              <a:rPr lang="en-GB" sz="1400" b="1"/>
              <a:t>                        HOME COMMUNION </a:t>
            </a:r>
          </a:p>
          <a:p>
            <a:endParaRPr lang="en-GB" sz="1400" b="1"/>
          </a:p>
          <a:p>
            <a:r>
              <a:rPr lang="en-GB" sz="1200"/>
              <a:t>You may be one of our more elderly or infirm members who are not now able to attend church and also miss out on our Sundays.</a:t>
            </a:r>
          </a:p>
          <a:p>
            <a:endParaRPr lang="en-GB" sz="1200"/>
          </a:p>
          <a:p>
            <a:r>
              <a:rPr lang="en-GB" sz="1200"/>
              <a:t>If you would like to receive Communion in your own home please contact the minister on 664 7538 or our Session Clerk, Sheila Bertram on 445 2129, or Alice Laing on  621 0635 who will be able to arrange this for you.</a:t>
            </a:r>
          </a:p>
          <a:p>
            <a:endParaRPr lang="en-GB" sz="1200" b="1"/>
          </a:p>
          <a:p>
            <a:endParaRPr lang="en-GB" sz="1200" b="1"/>
          </a:p>
          <a:p>
            <a:r>
              <a:rPr lang="en-GB" sz="1400" b="1"/>
              <a:t>                    LIFE and WORK MAGAZINE</a:t>
            </a:r>
          </a:p>
          <a:p>
            <a:endParaRPr lang="en-GB" sz="1400" b="1"/>
          </a:p>
          <a:p>
            <a:r>
              <a:rPr lang="en-GB" sz="1200"/>
              <a:t>If</a:t>
            </a:r>
            <a:r>
              <a:rPr lang="en-GB" sz="1200" b="1"/>
              <a:t> </a:t>
            </a:r>
            <a:r>
              <a:rPr lang="en-GB" sz="1200"/>
              <a:t>you</a:t>
            </a:r>
            <a:r>
              <a:rPr lang="en-GB" sz="1200" b="1"/>
              <a:t> </a:t>
            </a:r>
            <a:r>
              <a:rPr lang="en-GB" sz="1200"/>
              <a:t>would like a copy of the Church of Scotland Life &amp; Work Magazine please speak to Sheena Anderson. </a:t>
            </a:r>
          </a:p>
        </p:txBody>
      </p:sp>
    </p:spTree>
    <p:extLst>
      <p:ext uri="{BB962C8B-B14F-4D97-AF65-F5344CB8AC3E}">
        <p14:creationId xmlns:p14="http://schemas.microsoft.com/office/powerpoint/2010/main" val="256099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a:extLst>
              <a:ext uri="{FF2B5EF4-FFF2-40B4-BE49-F238E27FC236}">
                <a16:creationId xmlns:a16="http://schemas.microsoft.com/office/drawing/2014/main" id="{D5E44315-A38E-E24A-A802-5A8404C9F9D9}"/>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20" name="Rectangle 10">
            <a:extLst>
              <a:ext uri="{FF2B5EF4-FFF2-40B4-BE49-F238E27FC236}">
                <a16:creationId xmlns:a16="http://schemas.microsoft.com/office/drawing/2014/main" id="{DAF67911-63A3-FA48-9D44-00AED6B2E3F6}"/>
              </a:ext>
            </a:extLst>
          </p:cNvPr>
          <p:cNvSpPr>
            <a:spLocks noChangeArrowheads="1"/>
          </p:cNvSpPr>
          <p:nvPr/>
        </p:nvSpPr>
        <p:spPr bwMode="auto">
          <a:xfrm>
            <a:off x="-1"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 Box 3">
            <a:extLst>
              <a:ext uri="{FF2B5EF4-FFF2-40B4-BE49-F238E27FC236}">
                <a16:creationId xmlns:a16="http://schemas.microsoft.com/office/drawing/2014/main" id="{398356D1-346E-B948-A2DF-6DCED3253F14}"/>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16" name="Rectangle 10">
            <a:extLst>
              <a:ext uri="{FF2B5EF4-FFF2-40B4-BE49-F238E27FC236}">
                <a16:creationId xmlns:a16="http://schemas.microsoft.com/office/drawing/2014/main" id="{FA4296F8-7FA1-E741-8F54-6D61DAD0EE58}"/>
              </a:ext>
            </a:extLst>
          </p:cNvPr>
          <p:cNvSpPr>
            <a:spLocks noChangeArrowheads="1"/>
          </p:cNvSpPr>
          <p:nvPr/>
        </p:nvSpPr>
        <p:spPr bwMode="auto">
          <a:xfrm>
            <a:off x="-1"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909A2CDD-008A-944D-B1C4-EFE3714782FC}"/>
              </a:ext>
            </a:extLst>
          </p:cNvPr>
          <p:cNvSpPr txBox="1"/>
          <p:nvPr/>
        </p:nvSpPr>
        <p:spPr>
          <a:xfrm>
            <a:off x="2401910" y="6382989"/>
            <a:ext cx="390658" cy="276999"/>
          </a:xfrm>
          <a:prstGeom prst="rect">
            <a:avLst/>
          </a:prstGeom>
          <a:noFill/>
        </p:spPr>
        <p:txBody>
          <a:bodyPr wrap="square" rtlCol="0">
            <a:spAutoFit/>
          </a:bodyPr>
          <a:lstStyle/>
          <a:p>
            <a:r>
              <a:rPr lang="en-US" sz="1200"/>
              <a:t>12</a:t>
            </a:r>
          </a:p>
        </p:txBody>
      </p:sp>
      <p:sp>
        <p:nvSpPr>
          <p:cNvPr id="22" name="TextBox 21">
            <a:extLst>
              <a:ext uri="{FF2B5EF4-FFF2-40B4-BE49-F238E27FC236}">
                <a16:creationId xmlns:a16="http://schemas.microsoft.com/office/drawing/2014/main" id="{F49EB7C7-8809-9F4D-9D8D-6E0DEB177D35}"/>
              </a:ext>
            </a:extLst>
          </p:cNvPr>
          <p:cNvSpPr txBox="1"/>
          <p:nvPr/>
        </p:nvSpPr>
        <p:spPr>
          <a:xfrm>
            <a:off x="7207877" y="6333085"/>
            <a:ext cx="390658" cy="277000"/>
          </a:xfrm>
          <a:prstGeom prst="rect">
            <a:avLst/>
          </a:prstGeom>
          <a:noFill/>
        </p:spPr>
        <p:txBody>
          <a:bodyPr wrap="square" rtlCol="0">
            <a:spAutoFit/>
          </a:bodyPr>
          <a:lstStyle/>
          <a:p>
            <a:r>
              <a:rPr lang="en-US" sz="1200"/>
              <a:t>5</a:t>
            </a:r>
          </a:p>
        </p:txBody>
      </p:sp>
      <p:sp>
        <p:nvSpPr>
          <p:cNvPr id="2" name="TextBox 1">
            <a:extLst>
              <a:ext uri="{FF2B5EF4-FFF2-40B4-BE49-F238E27FC236}">
                <a16:creationId xmlns:a16="http://schemas.microsoft.com/office/drawing/2014/main" id="{F08EEB6D-3CE3-B944-BAAC-C89E23525DBA}"/>
              </a:ext>
            </a:extLst>
          </p:cNvPr>
          <p:cNvSpPr txBox="1"/>
          <p:nvPr/>
        </p:nvSpPr>
        <p:spPr>
          <a:xfrm>
            <a:off x="316424" y="430953"/>
            <a:ext cx="4364817" cy="6304162"/>
          </a:xfrm>
          <a:prstGeom prst="rect">
            <a:avLst/>
          </a:prstGeom>
          <a:noFill/>
        </p:spPr>
        <p:txBody>
          <a:bodyPr wrap="square" rtlCol="0">
            <a:spAutoFit/>
          </a:bodyPr>
          <a:lstStyle/>
          <a:p>
            <a:pPr>
              <a:lnSpc>
                <a:spcPct val="107000"/>
              </a:lnSpc>
              <a:spcAft>
                <a:spcPts val="800"/>
              </a:spcAft>
            </a:pPr>
            <a:r>
              <a:rPr lang="en-GB" sz="1200" b="1">
                <a:effectLst/>
                <a:latin typeface="Arial" panose="020B0604020202020204" pitchFamily="34" charset="0"/>
                <a:ea typeface="Calibri" panose="020F0502020204030204" pitchFamily="34" charset="0"/>
                <a:cs typeface="Arial" panose="020B0604020202020204" pitchFamily="34" charset="0"/>
              </a:rPr>
              <a:t>A MOVING ANONYMOUS POEM SIGNED DRUGS</a:t>
            </a:r>
          </a:p>
          <a:p>
            <a:r>
              <a:rPr lang="en-GB" sz="1200">
                <a:effectLst/>
                <a:ea typeface="Calibri" panose="020F0502020204030204" pitchFamily="34" charset="0"/>
                <a:cs typeface="Arial" panose="020B0604020202020204" pitchFamily="34" charset="0"/>
              </a:rPr>
              <a:t>I’ll ravish your body; I’ll control your mind.</a:t>
            </a:r>
          </a:p>
          <a:p>
            <a:r>
              <a:rPr lang="en-GB" sz="1200">
                <a:effectLst/>
                <a:ea typeface="Calibri" panose="020F0502020204030204" pitchFamily="34" charset="0"/>
                <a:cs typeface="Arial" panose="020B0604020202020204" pitchFamily="34" charset="0"/>
              </a:rPr>
              <a:t>I’ll own you completely, your soul will be mine.</a:t>
            </a:r>
          </a:p>
          <a:p>
            <a:r>
              <a:rPr lang="en-GB" sz="1200">
                <a:effectLst/>
                <a:ea typeface="Calibri" panose="020F0502020204030204" pitchFamily="34" charset="0"/>
                <a:cs typeface="Arial" panose="020B0604020202020204" pitchFamily="34" charset="0"/>
              </a:rPr>
              <a:t>The nightmares I’ll give you while lying in bed</a:t>
            </a:r>
          </a:p>
          <a:p>
            <a:r>
              <a:rPr lang="en-GB" sz="1200">
                <a:effectLst/>
                <a:ea typeface="Calibri" panose="020F0502020204030204" pitchFamily="34" charset="0"/>
                <a:cs typeface="Arial" panose="020B0604020202020204" pitchFamily="34" charset="0"/>
              </a:rPr>
              <a:t>The voices you’ll hear from inside your head.</a:t>
            </a:r>
          </a:p>
          <a:p>
            <a:r>
              <a:rPr lang="en-GB" sz="1200">
                <a:effectLst/>
                <a:ea typeface="Calibri" panose="020F0502020204030204" pitchFamily="34" charset="0"/>
                <a:cs typeface="Arial" panose="020B0604020202020204" pitchFamily="34" charset="0"/>
              </a:rPr>
              <a:t>The sweats, the shakes, the visions you’ll see,</a:t>
            </a:r>
          </a:p>
          <a:p>
            <a:r>
              <a:rPr lang="en-GB" sz="1200">
                <a:effectLst/>
                <a:ea typeface="Calibri" panose="020F0502020204030204" pitchFamily="34" charset="0"/>
                <a:cs typeface="Arial" panose="020B0604020202020204" pitchFamily="34" charset="0"/>
              </a:rPr>
              <a:t>I want you to know, these are all gifts from me.</a:t>
            </a:r>
          </a:p>
          <a:p>
            <a:r>
              <a:rPr lang="en-GB" sz="1200">
                <a:effectLst/>
                <a:ea typeface="Calibri" panose="020F0502020204030204" pitchFamily="34" charset="0"/>
                <a:cs typeface="Arial" panose="020B0604020202020204" pitchFamily="34" charset="0"/>
              </a:rPr>
              <a:t>But then it’s too late and you’ll know in your heart,</a:t>
            </a:r>
          </a:p>
          <a:p>
            <a:r>
              <a:rPr lang="en-GB" sz="1200">
                <a:effectLst/>
                <a:ea typeface="Calibri" panose="020F0502020204030204" pitchFamily="34" charset="0"/>
                <a:cs typeface="Arial" panose="020B0604020202020204" pitchFamily="34" charset="0"/>
              </a:rPr>
              <a:t>That you are mine and we shall not part.</a:t>
            </a:r>
          </a:p>
          <a:p>
            <a:r>
              <a:rPr lang="en-GB" sz="1200">
                <a:effectLst/>
                <a:ea typeface="Calibri" panose="020F0502020204030204" pitchFamily="34" charset="0"/>
                <a:cs typeface="Arial" panose="020B0604020202020204" pitchFamily="34" charset="0"/>
              </a:rPr>
              <a:t>You’ll regret that you tried me, they always do</a:t>
            </a:r>
          </a:p>
          <a:p>
            <a:r>
              <a:rPr lang="en-GB" sz="1200">
                <a:effectLst/>
                <a:ea typeface="Calibri" panose="020F0502020204030204" pitchFamily="34" charset="0"/>
                <a:cs typeface="Arial" panose="020B0604020202020204" pitchFamily="34" charset="0"/>
              </a:rPr>
              <a:t>But you came to me not I to you.</a:t>
            </a:r>
          </a:p>
          <a:p>
            <a:r>
              <a:rPr lang="en-GB" sz="1200">
                <a:effectLst/>
                <a:ea typeface="Calibri" panose="020F0502020204030204" pitchFamily="34" charset="0"/>
                <a:cs typeface="Arial" panose="020B0604020202020204" pitchFamily="34" charset="0"/>
              </a:rPr>
              <a:t>You knew this would happen, many times you were told.</a:t>
            </a:r>
          </a:p>
          <a:p>
            <a:r>
              <a:rPr lang="en-GB" sz="1200">
                <a:effectLst/>
                <a:ea typeface="Calibri" panose="020F0502020204030204" pitchFamily="34" charset="0"/>
                <a:cs typeface="Arial" panose="020B0604020202020204" pitchFamily="34" charset="0"/>
              </a:rPr>
              <a:t>But you challenged my power and chose to be bold.</a:t>
            </a:r>
          </a:p>
          <a:p>
            <a:r>
              <a:rPr lang="en-GB" sz="1200">
                <a:effectLst/>
                <a:ea typeface="Calibri" panose="020F0502020204030204" pitchFamily="34" charset="0"/>
                <a:cs typeface="Arial" panose="020B0604020202020204" pitchFamily="34" charset="0"/>
              </a:rPr>
              <a:t>You could have said no and just walked away</a:t>
            </a:r>
          </a:p>
          <a:p>
            <a:r>
              <a:rPr lang="en-GB" sz="1200">
                <a:effectLst/>
                <a:ea typeface="Calibri" panose="020F0502020204030204" pitchFamily="34" charset="0"/>
                <a:cs typeface="Arial" panose="020B0604020202020204" pitchFamily="34" charset="0"/>
              </a:rPr>
              <a:t>If you could live that day over, now what would you say?</a:t>
            </a:r>
          </a:p>
          <a:p>
            <a:r>
              <a:rPr lang="en-GB" sz="1200">
                <a:effectLst/>
                <a:ea typeface="Calibri" panose="020F0502020204030204" pitchFamily="34" charset="0"/>
                <a:cs typeface="Arial" panose="020B0604020202020204" pitchFamily="34" charset="0"/>
              </a:rPr>
              <a:t> </a:t>
            </a:r>
          </a:p>
          <a:p>
            <a:r>
              <a:rPr lang="en-GB" sz="1200">
                <a:effectLst/>
                <a:ea typeface="Calibri" panose="020F0502020204030204" pitchFamily="34" charset="0"/>
                <a:cs typeface="Arial" panose="020B0604020202020204" pitchFamily="34" charset="0"/>
              </a:rPr>
              <a:t>You know I’ll be your master; you will be my slave,</a:t>
            </a:r>
          </a:p>
          <a:p>
            <a:r>
              <a:rPr lang="en-GB" sz="1200">
                <a:effectLst/>
                <a:ea typeface="Calibri" panose="020F0502020204030204" pitchFamily="34" charset="0"/>
                <a:cs typeface="Arial" panose="020B0604020202020204" pitchFamily="34" charset="0"/>
              </a:rPr>
              <a:t>I’ll even go with you when you go to your grave.</a:t>
            </a:r>
          </a:p>
          <a:p>
            <a:r>
              <a:rPr lang="en-GB" sz="1200">
                <a:effectLst/>
                <a:ea typeface="Calibri" panose="020F0502020204030204" pitchFamily="34" charset="0"/>
                <a:cs typeface="Arial" panose="020B0604020202020204" pitchFamily="34" charset="0"/>
              </a:rPr>
              <a:t>Now that you’ve met me, what will you do?</a:t>
            </a:r>
          </a:p>
          <a:p>
            <a:r>
              <a:rPr lang="en-GB" sz="1200">
                <a:effectLst/>
                <a:ea typeface="Calibri" panose="020F0502020204030204" pitchFamily="34" charset="0"/>
                <a:cs typeface="Arial" panose="020B0604020202020204" pitchFamily="34" charset="0"/>
              </a:rPr>
              <a:t>Will you try me or not? It’s all up to you.</a:t>
            </a:r>
          </a:p>
          <a:p>
            <a:r>
              <a:rPr lang="en-GB" sz="1200">
                <a:effectLst/>
                <a:ea typeface="Calibri" panose="020F0502020204030204" pitchFamily="34" charset="0"/>
                <a:cs typeface="Arial" panose="020B0604020202020204" pitchFamily="34" charset="0"/>
              </a:rPr>
              <a:t>I can bring you more misery than words can tell</a:t>
            </a:r>
          </a:p>
          <a:p>
            <a:r>
              <a:rPr lang="en-GB" sz="1200">
                <a:effectLst/>
                <a:ea typeface="Calibri" panose="020F0502020204030204" pitchFamily="34" charset="0"/>
                <a:cs typeface="Arial" panose="020B0604020202020204" pitchFamily="34" charset="0"/>
              </a:rPr>
              <a:t>Come take my hand, let me lead you to hell.</a:t>
            </a:r>
          </a:p>
          <a:p>
            <a:r>
              <a:rPr lang="en-GB" sz="1200">
                <a:effectLst/>
                <a:latin typeface="Arial" panose="020B0604020202020204" pitchFamily="34" charset="0"/>
                <a:ea typeface="Calibri" panose="020F0502020204030204" pitchFamily="34" charset="0"/>
                <a:cs typeface="Arial" panose="020B0604020202020204" pitchFamily="34" charset="0"/>
              </a:rPr>
              <a:t> </a:t>
            </a:r>
            <a:endParaRPr lang="en-GB" sz="1200" b="1">
              <a:effectLst/>
              <a:latin typeface="Arial" panose="020B0604020202020204" pitchFamily="34" charset="0"/>
              <a:ea typeface="Calibri" panose="020F0502020204030204" pitchFamily="34" charset="0"/>
              <a:cs typeface="Arial" panose="020B0604020202020204" pitchFamily="34" charset="0"/>
            </a:endParaRPr>
          </a:p>
          <a:p>
            <a:r>
              <a:rPr lang="en-GB" sz="1200" b="1">
                <a:effectLst/>
                <a:latin typeface="Arial" panose="020B0604020202020204" pitchFamily="34" charset="0"/>
                <a:ea typeface="Calibri" panose="020F0502020204030204" pitchFamily="34" charset="0"/>
                <a:cs typeface="Arial" panose="020B0604020202020204" pitchFamily="34" charset="0"/>
              </a:rPr>
              <a:t>                             BRIDGES TO FREEDOM</a:t>
            </a:r>
          </a:p>
          <a:p>
            <a:endParaRPr lang="en-GB" sz="1200" b="1">
              <a:effectLst/>
              <a:latin typeface="Arial" panose="020B0604020202020204" pitchFamily="34" charset="0"/>
              <a:ea typeface="Calibri" panose="020F0502020204030204" pitchFamily="34" charset="0"/>
              <a:cs typeface="Arial" panose="020B0604020202020204" pitchFamily="34" charset="0"/>
            </a:endParaRPr>
          </a:p>
          <a:p>
            <a:r>
              <a:rPr lang="en-GB" sz="1200">
                <a:effectLst/>
                <a:ea typeface="Calibri" panose="020F0502020204030204" pitchFamily="34" charset="0"/>
                <a:cs typeface="Arial" panose="020B0604020202020204" pitchFamily="34" charset="0"/>
              </a:rPr>
              <a:t>Is a Christian recovery programme run in partnership with Bethany and the Tron. On Thursday afternoons here at Tron </a:t>
            </a:r>
            <a:r>
              <a:rPr lang="en-GB" sz="1200" err="1">
                <a:effectLst/>
                <a:ea typeface="Calibri" panose="020F0502020204030204" pitchFamily="34" charset="0"/>
                <a:cs typeface="Arial" panose="020B0604020202020204" pitchFamily="34" charset="0"/>
              </a:rPr>
              <a:t>Moredun</a:t>
            </a:r>
            <a:r>
              <a:rPr lang="en-GB" sz="1200">
                <a:effectLst/>
                <a:ea typeface="Calibri" panose="020F0502020204030204" pitchFamily="34" charset="0"/>
                <a:cs typeface="Arial" panose="020B0604020202020204" pitchFamily="34" charset="0"/>
              </a:rPr>
              <a:t>, Joe welcomes anyone who suffers from an addiction (alcohol, drugs, gambling sexual or other.) Starting at 2.00pm till 4.00pm with a break halfway. If you know of anyone needing help Joe’s no is 7458016976 or contact Cammy </a:t>
            </a:r>
            <a:r>
              <a:rPr lang="en-GB" sz="1200">
                <a:ea typeface="Calibri" panose="020F0502020204030204" pitchFamily="34" charset="0"/>
                <a:cs typeface="Arial" panose="020B0604020202020204" pitchFamily="34" charset="0"/>
              </a:rPr>
              <a:t>MacKenzie</a:t>
            </a:r>
            <a:endParaRPr lang="en-GB" sz="1200">
              <a:effectLst/>
              <a:ea typeface="Calibri" panose="020F0502020204030204" pitchFamily="34" charset="0"/>
              <a:cs typeface="Arial" panose="020B0604020202020204" pitchFamily="34" charset="0"/>
            </a:endParaRPr>
          </a:p>
          <a:p>
            <a:pPr>
              <a:lnSpc>
                <a:spcPct val="107000"/>
              </a:lnSpc>
              <a:spcAft>
                <a:spcPts val="800"/>
              </a:spcAft>
            </a:pPr>
            <a:r>
              <a:rPr lang="en-GB" sz="1200">
                <a:effectLst/>
                <a:ea typeface="Calibri" panose="020F0502020204030204" pitchFamily="34" charset="0"/>
                <a:cs typeface="Times New Roman" panose="02020603050405020304" pitchFamily="18" charset="0"/>
              </a:rPr>
              <a:t> </a:t>
            </a:r>
          </a:p>
        </p:txBody>
      </p:sp>
      <p:pic>
        <p:nvPicPr>
          <p:cNvPr id="5" name="Picture 4" descr="Map&#10;&#10;Description automatically generated">
            <a:extLst>
              <a:ext uri="{FF2B5EF4-FFF2-40B4-BE49-F238E27FC236}">
                <a16:creationId xmlns:a16="http://schemas.microsoft.com/office/drawing/2014/main" id="{414EE9D4-FCC3-461A-988E-1A82DE7C05FE}"/>
              </a:ext>
            </a:extLst>
          </p:cNvPr>
          <p:cNvPicPr>
            <a:picLocks noChangeAspect="1"/>
          </p:cNvPicPr>
          <p:nvPr/>
        </p:nvPicPr>
        <p:blipFill rotWithShape="1">
          <a:blip r:embed="rId2"/>
          <a:srcRect l="18706" t="51229" r="19951" b="11373"/>
          <a:stretch/>
        </p:blipFill>
        <p:spPr>
          <a:xfrm rot="10800000">
            <a:off x="7207876" y="945945"/>
            <a:ext cx="2390152" cy="2412220"/>
          </a:xfrm>
          <a:prstGeom prst="rect">
            <a:avLst/>
          </a:prstGeom>
        </p:spPr>
      </p:pic>
      <p:sp>
        <p:nvSpPr>
          <p:cNvPr id="6" name="TextBox 5">
            <a:extLst>
              <a:ext uri="{FF2B5EF4-FFF2-40B4-BE49-F238E27FC236}">
                <a16:creationId xmlns:a16="http://schemas.microsoft.com/office/drawing/2014/main" id="{FC3ECC23-F684-4BAC-8950-F81BA3DCA62A}"/>
              </a:ext>
            </a:extLst>
          </p:cNvPr>
          <p:cNvSpPr txBox="1"/>
          <p:nvPr/>
        </p:nvSpPr>
        <p:spPr>
          <a:xfrm>
            <a:off x="5952566" y="330199"/>
            <a:ext cx="2514102" cy="369332"/>
          </a:xfrm>
          <a:prstGeom prst="rect">
            <a:avLst/>
          </a:prstGeom>
          <a:noFill/>
        </p:spPr>
        <p:txBody>
          <a:bodyPr wrap="square" rtlCol="0">
            <a:spAutoFit/>
          </a:bodyPr>
          <a:lstStyle/>
          <a:p>
            <a:r>
              <a:rPr lang="en-GB" b="1"/>
              <a:t>FABIANO ZÉ SOARES</a:t>
            </a:r>
          </a:p>
        </p:txBody>
      </p:sp>
      <p:pic>
        <p:nvPicPr>
          <p:cNvPr id="14" name="Picture 2" descr="May be an image of 1 person">
            <a:extLst>
              <a:ext uri="{FF2B5EF4-FFF2-40B4-BE49-F238E27FC236}">
                <a16:creationId xmlns:a16="http://schemas.microsoft.com/office/drawing/2014/main" id="{E78E5ED0-064A-4C7F-ABE9-F05FE5BD88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71" t="32756" r="19482" b="11392"/>
          <a:stretch/>
        </p:blipFill>
        <p:spPr bwMode="auto">
          <a:xfrm>
            <a:off x="5253449" y="860402"/>
            <a:ext cx="1918772" cy="23305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33147E8-D7C4-4E2B-9616-6915B6011EFE}"/>
              </a:ext>
            </a:extLst>
          </p:cNvPr>
          <p:cNvSpPr txBox="1"/>
          <p:nvPr/>
        </p:nvSpPr>
        <p:spPr>
          <a:xfrm>
            <a:off x="5127813" y="3588873"/>
            <a:ext cx="4499742" cy="2677656"/>
          </a:xfrm>
          <a:prstGeom prst="rect">
            <a:avLst/>
          </a:prstGeom>
          <a:noFill/>
        </p:spPr>
        <p:txBody>
          <a:bodyPr wrap="square" rtlCol="0">
            <a:spAutoFit/>
          </a:bodyPr>
          <a:lstStyle/>
          <a:p>
            <a:r>
              <a:rPr lang="en-GB" sz="1200"/>
              <a:t>Fabiano, our probationary minister arrived at the Tron on 9</a:t>
            </a:r>
            <a:r>
              <a:rPr lang="en-GB" sz="1200" baseline="30000"/>
              <a:t>th</a:t>
            </a:r>
            <a:r>
              <a:rPr lang="en-GB" sz="1200"/>
              <a:t> May, leaving behind his wife </a:t>
            </a:r>
            <a:r>
              <a:rPr lang="en-GB" sz="1200" err="1"/>
              <a:t>Mareile</a:t>
            </a:r>
            <a:r>
              <a:rPr lang="en-GB" sz="1200"/>
              <a:t>, a Lutheran pastor, in Germany. She will join him once his training is finished and Covid allows. Born in Brazil on a small island called São</a:t>
            </a:r>
            <a:r>
              <a:rPr lang="en-GB" sz="1200" b="1" i="0">
                <a:solidFill>
                  <a:srgbClr val="5F6368"/>
                </a:solidFill>
                <a:effectLst/>
              </a:rPr>
              <a:t> </a:t>
            </a:r>
            <a:r>
              <a:rPr lang="en-GB" sz="1200"/>
              <a:t>Luis (about the size of Skye but with a population around one million.) Fabiano is well travelled. Kenya being one of his favourite places but it was during a holiday in 2018 in UK with </a:t>
            </a:r>
            <a:r>
              <a:rPr lang="en-GB" sz="1200" err="1"/>
              <a:t>Mareile</a:t>
            </a:r>
            <a:r>
              <a:rPr lang="en-GB" sz="1200"/>
              <a:t> that they both decided they wanted to make Scotland their home. Fabiano with a Masters degree in Cultural Theology and the knowledge that the Church of Scotland were keen to recruit applicants from overseas he soon got clearance to do his probationary year but it was much more difficult getting the visas in fact almost 18 months. We are so pleased that he eventually made it. He has settled in beautifully. Now just one of the Tron family. We especially love your informative morning reflections.</a:t>
            </a:r>
          </a:p>
        </p:txBody>
      </p:sp>
      <p:sp>
        <p:nvSpPr>
          <p:cNvPr id="4" name="TextBox 3">
            <a:extLst>
              <a:ext uri="{FF2B5EF4-FFF2-40B4-BE49-F238E27FC236}">
                <a16:creationId xmlns:a16="http://schemas.microsoft.com/office/drawing/2014/main" id="{E14B057F-3DA4-4FAA-BA1F-E23F4B0F8AF9}"/>
              </a:ext>
            </a:extLst>
          </p:cNvPr>
          <p:cNvSpPr txBox="1"/>
          <p:nvPr/>
        </p:nvSpPr>
        <p:spPr>
          <a:xfrm>
            <a:off x="8602148" y="870654"/>
            <a:ext cx="948267" cy="369332"/>
          </a:xfrm>
          <a:prstGeom prst="rect">
            <a:avLst/>
          </a:prstGeom>
          <a:noFill/>
        </p:spPr>
        <p:txBody>
          <a:bodyPr wrap="square" rtlCol="0">
            <a:spAutoFit/>
          </a:bodyPr>
          <a:lstStyle/>
          <a:p>
            <a:r>
              <a:rPr lang="en-GB" sz="1800"/>
              <a:t>São</a:t>
            </a:r>
            <a:r>
              <a:rPr lang="en-GB" sz="1800" b="1" i="0">
                <a:solidFill>
                  <a:srgbClr val="5F6368"/>
                </a:solidFill>
                <a:effectLst/>
              </a:rPr>
              <a:t> </a:t>
            </a:r>
            <a:r>
              <a:rPr lang="en-GB" sz="1800"/>
              <a:t>Luis</a:t>
            </a:r>
            <a:endParaRPr lang="en-GB"/>
          </a:p>
        </p:txBody>
      </p:sp>
      <p:cxnSp>
        <p:nvCxnSpPr>
          <p:cNvPr id="9" name="Straight Arrow Connector 8">
            <a:extLst>
              <a:ext uri="{FF2B5EF4-FFF2-40B4-BE49-F238E27FC236}">
                <a16:creationId xmlns:a16="http://schemas.microsoft.com/office/drawing/2014/main" id="{8ECD5C8A-3110-41A6-9634-320A23E13819}"/>
              </a:ext>
            </a:extLst>
          </p:cNvPr>
          <p:cNvCxnSpPr>
            <a:cxnSpLocks/>
          </p:cNvCxnSpPr>
          <p:nvPr/>
        </p:nvCxnSpPr>
        <p:spPr>
          <a:xfrm flipH="1">
            <a:off x="8566493" y="1151468"/>
            <a:ext cx="196506" cy="1816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9507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a:extLst>
              <a:ext uri="{FF2B5EF4-FFF2-40B4-BE49-F238E27FC236}">
                <a16:creationId xmlns:a16="http://schemas.microsoft.com/office/drawing/2014/main" id="{D5E44315-A38E-E24A-A802-5A8404C9F9D9}"/>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20" name="Rectangle 10">
            <a:extLst>
              <a:ext uri="{FF2B5EF4-FFF2-40B4-BE49-F238E27FC236}">
                <a16:creationId xmlns:a16="http://schemas.microsoft.com/office/drawing/2014/main" id="{DAF67911-63A3-FA48-9D44-00AED6B2E3F6}"/>
              </a:ext>
            </a:extLst>
          </p:cNvPr>
          <p:cNvSpPr>
            <a:spLocks noChangeArrowheads="1"/>
          </p:cNvSpPr>
          <p:nvPr/>
        </p:nvSpPr>
        <p:spPr bwMode="auto">
          <a:xfrm>
            <a:off x="-1"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 Box 3">
            <a:extLst>
              <a:ext uri="{FF2B5EF4-FFF2-40B4-BE49-F238E27FC236}">
                <a16:creationId xmlns:a16="http://schemas.microsoft.com/office/drawing/2014/main" id="{398356D1-346E-B948-A2DF-6DCED3253F14}"/>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19" name="TextBox 18">
            <a:extLst>
              <a:ext uri="{FF2B5EF4-FFF2-40B4-BE49-F238E27FC236}">
                <a16:creationId xmlns:a16="http://schemas.microsoft.com/office/drawing/2014/main" id="{909A2CDD-008A-944D-B1C4-EFE3714782FC}"/>
              </a:ext>
            </a:extLst>
          </p:cNvPr>
          <p:cNvSpPr txBox="1"/>
          <p:nvPr/>
        </p:nvSpPr>
        <p:spPr>
          <a:xfrm>
            <a:off x="2401910" y="6382989"/>
            <a:ext cx="296214" cy="276999"/>
          </a:xfrm>
          <a:prstGeom prst="rect">
            <a:avLst/>
          </a:prstGeom>
          <a:noFill/>
        </p:spPr>
        <p:txBody>
          <a:bodyPr wrap="square" rtlCol="0">
            <a:spAutoFit/>
          </a:bodyPr>
          <a:lstStyle/>
          <a:p>
            <a:r>
              <a:rPr lang="en-US" sz="1200"/>
              <a:t>6</a:t>
            </a:r>
          </a:p>
        </p:txBody>
      </p:sp>
      <p:sp>
        <p:nvSpPr>
          <p:cNvPr id="22" name="TextBox 21">
            <a:extLst>
              <a:ext uri="{FF2B5EF4-FFF2-40B4-BE49-F238E27FC236}">
                <a16:creationId xmlns:a16="http://schemas.microsoft.com/office/drawing/2014/main" id="{F49EB7C7-8809-9F4D-9D8D-6E0DEB177D35}"/>
              </a:ext>
            </a:extLst>
          </p:cNvPr>
          <p:cNvSpPr txBox="1"/>
          <p:nvPr/>
        </p:nvSpPr>
        <p:spPr>
          <a:xfrm>
            <a:off x="7207877" y="6333085"/>
            <a:ext cx="390658" cy="277000"/>
          </a:xfrm>
          <a:prstGeom prst="rect">
            <a:avLst/>
          </a:prstGeom>
          <a:noFill/>
        </p:spPr>
        <p:txBody>
          <a:bodyPr wrap="square" rtlCol="0">
            <a:spAutoFit/>
          </a:bodyPr>
          <a:lstStyle/>
          <a:p>
            <a:r>
              <a:rPr lang="en-US" sz="1200"/>
              <a:t>11</a:t>
            </a:r>
          </a:p>
        </p:txBody>
      </p:sp>
      <p:pic>
        <p:nvPicPr>
          <p:cNvPr id="4" name="Picture 3" descr="A drawing of a person&#10;&#10;Description automatically generated with low confidence">
            <a:extLst>
              <a:ext uri="{FF2B5EF4-FFF2-40B4-BE49-F238E27FC236}">
                <a16:creationId xmlns:a16="http://schemas.microsoft.com/office/drawing/2014/main" id="{63E00F64-9549-4864-B0E2-D67F5DAA61B1}"/>
              </a:ext>
            </a:extLst>
          </p:cNvPr>
          <p:cNvPicPr>
            <a:picLocks noChangeAspect="1"/>
          </p:cNvPicPr>
          <p:nvPr/>
        </p:nvPicPr>
        <p:blipFill rotWithShape="1">
          <a:blip r:embed="rId3"/>
          <a:srcRect b="9388"/>
          <a:stretch/>
        </p:blipFill>
        <p:spPr>
          <a:xfrm>
            <a:off x="933291" y="992819"/>
            <a:ext cx="3147647" cy="2322549"/>
          </a:xfrm>
          <a:prstGeom prst="rect">
            <a:avLst/>
          </a:prstGeom>
        </p:spPr>
      </p:pic>
      <p:pic>
        <p:nvPicPr>
          <p:cNvPr id="6" name="Picture 5" descr="Text, letter&#10;&#10;Description automatically generated">
            <a:extLst>
              <a:ext uri="{FF2B5EF4-FFF2-40B4-BE49-F238E27FC236}">
                <a16:creationId xmlns:a16="http://schemas.microsoft.com/office/drawing/2014/main" id="{269FB807-3F5C-4FE8-AC74-22745B2058C6}"/>
              </a:ext>
            </a:extLst>
          </p:cNvPr>
          <p:cNvPicPr>
            <a:picLocks noChangeAspect="1"/>
          </p:cNvPicPr>
          <p:nvPr/>
        </p:nvPicPr>
        <p:blipFill>
          <a:blip r:embed="rId4"/>
          <a:stretch>
            <a:fillRect/>
          </a:stretch>
        </p:blipFill>
        <p:spPr>
          <a:xfrm>
            <a:off x="933289" y="243362"/>
            <a:ext cx="3147647" cy="749456"/>
          </a:xfrm>
          <a:prstGeom prst="rect">
            <a:avLst/>
          </a:prstGeom>
        </p:spPr>
      </p:pic>
      <p:sp>
        <p:nvSpPr>
          <p:cNvPr id="8" name="TextBox 7">
            <a:extLst>
              <a:ext uri="{FF2B5EF4-FFF2-40B4-BE49-F238E27FC236}">
                <a16:creationId xmlns:a16="http://schemas.microsoft.com/office/drawing/2014/main" id="{DBB04D18-83B3-4928-A8CF-551311129F18}"/>
              </a:ext>
            </a:extLst>
          </p:cNvPr>
          <p:cNvSpPr txBox="1"/>
          <p:nvPr/>
        </p:nvSpPr>
        <p:spPr>
          <a:xfrm>
            <a:off x="323941" y="3315368"/>
            <a:ext cx="4404574" cy="3046988"/>
          </a:xfrm>
          <a:prstGeom prst="rect">
            <a:avLst/>
          </a:prstGeom>
          <a:noFill/>
        </p:spPr>
        <p:txBody>
          <a:bodyPr wrap="square" rtlCol="0">
            <a:spAutoFit/>
          </a:bodyPr>
          <a:lstStyle/>
          <a:p>
            <a:r>
              <a:rPr lang="en-GB" sz="1200"/>
              <a:t>Ivor Forrest our Pastoral Assistant at the Tron had his first book published in March 2020. He has always spoken of his great love for the 23</a:t>
            </a:r>
            <a:r>
              <a:rPr lang="en-GB" sz="1200" baseline="30000"/>
              <a:t>rd</a:t>
            </a:r>
            <a:r>
              <a:rPr lang="en-GB" sz="1200"/>
              <a:t> Psalm. His book invites the reader to explore topics such as The condition of the Sheep, The character of the Sheep, The Chaos of Uncertainty, The Completeness of life in Christ, and finally The constant care of The loving Shepherd.</a:t>
            </a:r>
          </a:p>
          <a:p>
            <a:r>
              <a:rPr lang="en-GB" sz="1200"/>
              <a:t>Consider our own lives – when we enjoy times of plenty and contrast it with the difficult uncertain times when we are going through barren and dry spells. Carried on His Shoulders will challenge you, inspire you, and bring hope to you and may even lift you up into a life fully satisfied by the provision and protection of The Good Shepherd.</a:t>
            </a:r>
          </a:p>
          <a:p>
            <a:r>
              <a:rPr lang="en-GB" sz="1200"/>
              <a:t>Ivor’s book is dedicated to his loving wife Denise who encouraged him though out all the ups and downs.</a:t>
            </a:r>
          </a:p>
          <a:p>
            <a:r>
              <a:rPr lang="en-GB" sz="1200"/>
              <a:t>It is well worth a read and is still available from Amazon. I have a signed 1</a:t>
            </a:r>
            <a:r>
              <a:rPr lang="en-GB" sz="1200" baseline="30000"/>
              <a:t>st</a:t>
            </a:r>
            <a:r>
              <a:rPr lang="en-GB" sz="1200"/>
              <a:t> edition which you can borrow. Beth </a:t>
            </a:r>
          </a:p>
        </p:txBody>
      </p:sp>
      <p:pic>
        <p:nvPicPr>
          <p:cNvPr id="1026" name="Picture 2" descr="May be an image of 3 people and people standing">
            <a:extLst>
              <a:ext uri="{FF2B5EF4-FFF2-40B4-BE49-F238E27FC236}">
                <a16:creationId xmlns:a16="http://schemas.microsoft.com/office/drawing/2014/main" id="{11BAA18B-B7AD-4E2C-B3B3-92C38D1E07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697" y="2806369"/>
            <a:ext cx="4404574" cy="32294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5B3E9B-3773-4E79-A854-6FBC53D2F0AE}"/>
              </a:ext>
            </a:extLst>
          </p:cNvPr>
          <p:cNvSpPr txBox="1"/>
          <p:nvPr/>
        </p:nvSpPr>
        <p:spPr>
          <a:xfrm>
            <a:off x="5153697" y="332585"/>
            <a:ext cx="4404574" cy="1938992"/>
          </a:xfrm>
          <a:prstGeom prst="rect">
            <a:avLst/>
          </a:prstGeom>
          <a:noFill/>
        </p:spPr>
        <p:txBody>
          <a:bodyPr wrap="square" rtlCol="0">
            <a:spAutoFit/>
          </a:bodyPr>
          <a:lstStyle/>
          <a:p>
            <a:pPr algn="ctr"/>
            <a:r>
              <a:rPr lang="en-GB" b="1"/>
              <a:t> COMMUNITY HERO AWARD</a:t>
            </a:r>
          </a:p>
          <a:p>
            <a:pPr algn="ctr"/>
            <a:endParaRPr lang="en-GB" b="1"/>
          </a:p>
          <a:p>
            <a:r>
              <a:rPr lang="en-GB" sz="1200"/>
              <a:t>Our very own Cammy MacKenzie was presented with a Covid Hero Award by Ian Murray, MP for Edinburgh South, for his fantastic work during the pandemic and lockdown. Cammy went above and beyond, giving out food to those in desperate need and helped out John Beatson while the </a:t>
            </a:r>
            <a:r>
              <a:rPr lang="en-GB" sz="1200" err="1"/>
              <a:t>Goodtrees</a:t>
            </a:r>
            <a:r>
              <a:rPr lang="en-GB" sz="1200"/>
              <a:t> Neighbourhood Centre was closed by using the Tron premises to store and pack Friday food bags. A mammoth task. Well done to all those involved.</a:t>
            </a:r>
          </a:p>
        </p:txBody>
      </p:sp>
    </p:spTree>
    <p:extLst>
      <p:ext uri="{BB962C8B-B14F-4D97-AF65-F5344CB8AC3E}">
        <p14:creationId xmlns:p14="http://schemas.microsoft.com/office/powerpoint/2010/main" val="80376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ACF0FA-4775-FC41-A329-E9BFC01EC79D}"/>
              </a:ext>
            </a:extLst>
          </p:cNvPr>
          <p:cNvSpPr/>
          <p:nvPr/>
        </p:nvSpPr>
        <p:spPr>
          <a:xfrm>
            <a:off x="347730" y="399245"/>
            <a:ext cx="4404574" cy="57568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3">
            <a:extLst>
              <a:ext uri="{FF2B5EF4-FFF2-40B4-BE49-F238E27FC236}">
                <a16:creationId xmlns:a16="http://schemas.microsoft.com/office/drawing/2014/main" id="{D5E44315-A38E-E24A-A802-5A8404C9F9D9}"/>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20" name="Rectangle 10">
            <a:extLst>
              <a:ext uri="{FF2B5EF4-FFF2-40B4-BE49-F238E27FC236}">
                <a16:creationId xmlns:a16="http://schemas.microsoft.com/office/drawing/2014/main" id="{DAF67911-63A3-FA48-9D44-00AED6B2E3F6}"/>
              </a:ext>
            </a:extLst>
          </p:cNvPr>
          <p:cNvSpPr>
            <a:spLocks noChangeArrowheads="1"/>
          </p:cNvSpPr>
          <p:nvPr/>
        </p:nvSpPr>
        <p:spPr bwMode="auto">
          <a:xfrm>
            <a:off x="5153698" y="398202"/>
            <a:ext cx="4460236" cy="606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Text Box 3">
            <a:extLst>
              <a:ext uri="{FF2B5EF4-FFF2-40B4-BE49-F238E27FC236}">
                <a16:creationId xmlns:a16="http://schemas.microsoft.com/office/drawing/2014/main" id="{398356D1-346E-B948-A2DF-6DCED3253F14}"/>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19" name="TextBox 18">
            <a:extLst>
              <a:ext uri="{FF2B5EF4-FFF2-40B4-BE49-F238E27FC236}">
                <a16:creationId xmlns:a16="http://schemas.microsoft.com/office/drawing/2014/main" id="{909A2CDD-008A-944D-B1C4-EFE3714782FC}"/>
              </a:ext>
            </a:extLst>
          </p:cNvPr>
          <p:cNvSpPr txBox="1"/>
          <p:nvPr/>
        </p:nvSpPr>
        <p:spPr>
          <a:xfrm>
            <a:off x="2401909" y="6382989"/>
            <a:ext cx="540073" cy="276999"/>
          </a:xfrm>
          <a:prstGeom prst="rect">
            <a:avLst/>
          </a:prstGeom>
          <a:noFill/>
        </p:spPr>
        <p:txBody>
          <a:bodyPr wrap="square" rtlCol="0">
            <a:spAutoFit/>
          </a:bodyPr>
          <a:lstStyle/>
          <a:p>
            <a:r>
              <a:rPr lang="en-US" sz="1200"/>
              <a:t>10</a:t>
            </a:r>
          </a:p>
        </p:txBody>
      </p:sp>
      <p:sp>
        <p:nvSpPr>
          <p:cNvPr id="22" name="TextBox 21">
            <a:extLst>
              <a:ext uri="{FF2B5EF4-FFF2-40B4-BE49-F238E27FC236}">
                <a16:creationId xmlns:a16="http://schemas.microsoft.com/office/drawing/2014/main" id="{F49EB7C7-8809-9F4D-9D8D-6E0DEB177D35}"/>
              </a:ext>
            </a:extLst>
          </p:cNvPr>
          <p:cNvSpPr txBox="1"/>
          <p:nvPr/>
        </p:nvSpPr>
        <p:spPr>
          <a:xfrm>
            <a:off x="7207877" y="6333085"/>
            <a:ext cx="390658" cy="277000"/>
          </a:xfrm>
          <a:prstGeom prst="rect">
            <a:avLst/>
          </a:prstGeom>
          <a:noFill/>
        </p:spPr>
        <p:txBody>
          <a:bodyPr wrap="square" rtlCol="0">
            <a:spAutoFit/>
          </a:bodyPr>
          <a:lstStyle/>
          <a:p>
            <a:r>
              <a:rPr lang="en-US" sz="1200"/>
              <a:t>7</a:t>
            </a:r>
          </a:p>
        </p:txBody>
      </p:sp>
      <p:sp>
        <p:nvSpPr>
          <p:cNvPr id="3" name="TextBox 2">
            <a:extLst>
              <a:ext uri="{FF2B5EF4-FFF2-40B4-BE49-F238E27FC236}">
                <a16:creationId xmlns:a16="http://schemas.microsoft.com/office/drawing/2014/main" id="{791D805C-F7B3-4864-8166-C287554B57EB}"/>
              </a:ext>
            </a:extLst>
          </p:cNvPr>
          <p:cNvSpPr txBox="1"/>
          <p:nvPr/>
        </p:nvSpPr>
        <p:spPr>
          <a:xfrm>
            <a:off x="347730" y="399245"/>
            <a:ext cx="4404573" cy="369332"/>
          </a:xfrm>
          <a:prstGeom prst="rect">
            <a:avLst/>
          </a:prstGeom>
          <a:noFill/>
        </p:spPr>
        <p:txBody>
          <a:bodyPr wrap="square" rtlCol="0">
            <a:spAutoFit/>
          </a:bodyPr>
          <a:lstStyle/>
          <a:p>
            <a:r>
              <a:rPr lang="en-GB"/>
              <a:t>Fabiano</a:t>
            </a:r>
          </a:p>
        </p:txBody>
      </p:sp>
      <p:pic>
        <p:nvPicPr>
          <p:cNvPr id="1026" name="Picture 2">
            <a:extLst>
              <a:ext uri="{FF2B5EF4-FFF2-40B4-BE49-F238E27FC236}">
                <a16:creationId xmlns:a16="http://schemas.microsoft.com/office/drawing/2014/main" id="{DA3741A1-94F8-42D6-805C-4410DC814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730" y="398202"/>
            <a:ext cx="4460236" cy="60008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change font">
            <a:extLst>
              <a:ext uri="{FF2B5EF4-FFF2-40B4-BE49-F238E27FC236}">
                <a16:creationId xmlns:a16="http://schemas.microsoft.com/office/drawing/2014/main" id="{B388F73B-33D3-4DC2-AF81-F9A23378208B}"/>
              </a:ext>
            </a:extLst>
          </p:cNvPr>
          <p:cNvSpPr txBox="1"/>
          <p:nvPr/>
        </p:nvSpPr>
        <p:spPr>
          <a:xfrm flipH="1">
            <a:off x="474130" y="5526586"/>
            <a:ext cx="4249787" cy="461665"/>
          </a:xfrm>
          <a:prstGeom prst="rect">
            <a:avLst/>
          </a:prstGeom>
          <a:solidFill>
            <a:schemeClr val="bg1"/>
          </a:solidFill>
        </p:spPr>
        <p:txBody>
          <a:bodyPr wrap="square" rtlCol="0">
            <a:spAutoFit/>
          </a:bodyPr>
          <a:lstStyle/>
          <a:p>
            <a:r>
              <a:rPr lang="en-GB" sz="2400"/>
              <a:t>     Colour and fill in the boxes</a:t>
            </a:r>
          </a:p>
        </p:txBody>
      </p:sp>
      <p:sp>
        <p:nvSpPr>
          <p:cNvPr id="4" name="TextBox 3">
            <a:extLst>
              <a:ext uri="{FF2B5EF4-FFF2-40B4-BE49-F238E27FC236}">
                <a16:creationId xmlns:a16="http://schemas.microsoft.com/office/drawing/2014/main" id="{93C82809-1DED-4224-BEE7-AB6210A11528}"/>
              </a:ext>
            </a:extLst>
          </p:cNvPr>
          <p:cNvSpPr txBox="1"/>
          <p:nvPr/>
        </p:nvSpPr>
        <p:spPr>
          <a:xfrm>
            <a:off x="5586122" y="508377"/>
            <a:ext cx="3845748" cy="5909310"/>
          </a:xfrm>
          <a:prstGeom prst="rect">
            <a:avLst/>
          </a:prstGeom>
          <a:noFill/>
        </p:spPr>
        <p:txBody>
          <a:bodyPr wrap="square" rtlCol="0">
            <a:spAutoFit/>
          </a:bodyPr>
          <a:lstStyle/>
          <a:p>
            <a:r>
              <a:rPr lang="en-GB" sz="1400" b="1"/>
              <a:t>ACTIVITIES at TRON GILMERTON &amp; MOREDUN</a:t>
            </a:r>
          </a:p>
          <a:p>
            <a:r>
              <a:rPr lang="en-GB" sz="1400"/>
              <a:t>  </a:t>
            </a:r>
          </a:p>
          <a:p>
            <a:r>
              <a:rPr lang="en-GB" sz="1400"/>
              <a:t>We are hoping to resume all in September if</a:t>
            </a:r>
          </a:p>
          <a:p>
            <a:r>
              <a:rPr lang="en-GB" sz="1400"/>
              <a:t>            the Covid 19 rules permit.</a:t>
            </a:r>
          </a:p>
          <a:p>
            <a:endParaRPr lang="en-GB" sz="1400"/>
          </a:p>
          <a:p>
            <a:r>
              <a:rPr lang="en-GB" sz="1400" b="1"/>
              <a:t>Monday:- </a:t>
            </a:r>
            <a:r>
              <a:rPr lang="en-GB" sz="1400"/>
              <a:t>Bible Study 12.30pm</a:t>
            </a:r>
          </a:p>
          <a:p>
            <a:r>
              <a:rPr lang="en-GB" sz="1400"/>
              <a:t>      Contact Janet McKenzie or come along</a:t>
            </a:r>
          </a:p>
          <a:p>
            <a:endParaRPr lang="en-GB" sz="1400"/>
          </a:p>
          <a:p>
            <a:r>
              <a:rPr lang="en-GB" sz="1400" b="1"/>
              <a:t>Tuesday:- </a:t>
            </a:r>
            <a:r>
              <a:rPr lang="en-GB" sz="1400"/>
              <a:t>Drop in Café. 2.00-4.00pm</a:t>
            </a:r>
          </a:p>
          <a:p>
            <a:r>
              <a:rPr lang="en-GB" sz="1400"/>
              <a:t>     at </a:t>
            </a:r>
            <a:r>
              <a:rPr lang="en-GB" sz="1400" err="1"/>
              <a:t>Goodtrees</a:t>
            </a:r>
            <a:r>
              <a:rPr lang="en-GB" sz="1400"/>
              <a:t> Neighbourhood Centre.</a:t>
            </a:r>
          </a:p>
          <a:p>
            <a:endParaRPr lang="en-GB" sz="1400"/>
          </a:p>
          <a:p>
            <a:r>
              <a:rPr lang="en-GB" sz="1400" b="1"/>
              <a:t>Wednesday:- </a:t>
            </a:r>
            <a:r>
              <a:rPr lang="en-GB" sz="1400"/>
              <a:t>Prayer Group 11.15-12.15pm </a:t>
            </a:r>
          </a:p>
          <a:p>
            <a:r>
              <a:rPr lang="en-GB" sz="1400"/>
              <a:t>                     Community lunch 12.30pm</a:t>
            </a:r>
          </a:p>
          <a:p>
            <a:endParaRPr lang="en-GB" sz="1400"/>
          </a:p>
          <a:p>
            <a:r>
              <a:rPr lang="en-GB" sz="1400" b="1"/>
              <a:t>Thursday:- </a:t>
            </a:r>
            <a:r>
              <a:rPr lang="en-GB" sz="1400"/>
              <a:t>Bridges To Freedom 2.00-4.00pm</a:t>
            </a:r>
          </a:p>
          <a:p>
            <a:r>
              <a:rPr lang="en-GB" sz="1400"/>
              <a:t>                    Contact Joe 7458016976</a:t>
            </a:r>
          </a:p>
          <a:p>
            <a:r>
              <a:rPr lang="en-GB" sz="1400"/>
              <a:t>           Badminton Club. 8.00-10.00pm</a:t>
            </a:r>
          </a:p>
          <a:p>
            <a:r>
              <a:rPr lang="en-GB" sz="1400"/>
              <a:t>        Contact Janice Gordon on 664 8773</a:t>
            </a:r>
          </a:p>
          <a:p>
            <a:endParaRPr lang="en-GB" sz="1400"/>
          </a:p>
          <a:p>
            <a:r>
              <a:rPr lang="en-GB" sz="1400" b="1"/>
              <a:t>Friday:- </a:t>
            </a:r>
            <a:r>
              <a:rPr lang="en-GB" sz="1400"/>
              <a:t>Food Bank 10.30-1pm</a:t>
            </a:r>
          </a:p>
          <a:p>
            <a:r>
              <a:rPr lang="en-GB" sz="1400"/>
              <a:t>               Rainbows 4.45-6.15pm</a:t>
            </a:r>
          </a:p>
          <a:p>
            <a:r>
              <a:rPr lang="en-GB" sz="1400"/>
              <a:t>               Brownies 5.15-6.15 pm</a:t>
            </a:r>
          </a:p>
          <a:p>
            <a:r>
              <a:rPr lang="en-GB" sz="1400" b="1"/>
              <a:t>               At Tron Kirk </a:t>
            </a:r>
            <a:r>
              <a:rPr lang="en-GB" sz="1400" b="1" err="1"/>
              <a:t>Gilmerton</a:t>
            </a:r>
            <a:endParaRPr lang="en-GB" sz="1400" b="1"/>
          </a:p>
          <a:p>
            <a:r>
              <a:rPr lang="en-GB" sz="1400"/>
              <a:t>               Boys Brigade 6.30-9.00pm </a:t>
            </a:r>
          </a:p>
          <a:p>
            <a:r>
              <a:rPr lang="en-GB" sz="1400"/>
              <a:t>            Contact Liz Crocker on 332 0227</a:t>
            </a:r>
          </a:p>
          <a:p>
            <a:r>
              <a:rPr lang="en-GB" sz="1400"/>
              <a:t>   Children’s activities may have awaiting list.</a:t>
            </a:r>
            <a:endParaRPr lang="en-GB"/>
          </a:p>
        </p:txBody>
      </p:sp>
    </p:spTree>
    <p:extLst>
      <p:ext uri="{BB962C8B-B14F-4D97-AF65-F5344CB8AC3E}">
        <p14:creationId xmlns:p14="http://schemas.microsoft.com/office/powerpoint/2010/main" val="416065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a:extLst>
              <a:ext uri="{FF2B5EF4-FFF2-40B4-BE49-F238E27FC236}">
                <a16:creationId xmlns:a16="http://schemas.microsoft.com/office/drawing/2014/main" id="{D5E44315-A38E-E24A-A802-5A8404C9F9D9}"/>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20" name="Rectangle 10">
            <a:extLst>
              <a:ext uri="{FF2B5EF4-FFF2-40B4-BE49-F238E27FC236}">
                <a16:creationId xmlns:a16="http://schemas.microsoft.com/office/drawing/2014/main" id="{DAF67911-63A3-FA48-9D44-00AED6B2E3F6}"/>
              </a:ext>
            </a:extLst>
          </p:cNvPr>
          <p:cNvSpPr>
            <a:spLocks noChangeArrowheads="1"/>
          </p:cNvSpPr>
          <p:nvPr/>
        </p:nvSpPr>
        <p:spPr bwMode="auto">
          <a:xfrm>
            <a:off x="-1"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 Box 3">
            <a:extLst>
              <a:ext uri="{FF2B5EF4-FFF2-40B4-BE49-F238E27FC236}">
                <a16:creationId xmlns:a16="http://schemas.microsoft.com/office/drawing/2014/main" id="{398356D1-346E-B948-A2DF-6DCED3253F14}"/>
              </a:ext>
            </a:extLst>
          </p:cNvPr>
          <p:cNvSpPr txBox="1"/>
          <p:nvPr/>
        </p:nvSpPr>
        <p:spPr>
          <a:xfrm>
            <a:off x="152399" y="502920"/>
            <a:ext cx="252095" cy="26670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r>
              <a:rPr lang="en-US" sz="1200">
                <a:effectLst/>
                <a:latin typeface="Times New Roman" panose="02020603050405020304" pitchFamily="18" charset="0"/>
                <a:ea typeface="SimSun" panose="02010600030101010101" pitchFamily="2" charset="-122"/>
                <a:cs typeface="Arial" panose="020B0604020202020204" pitchFamily="34" charset="0"/>
              </a:rPr>
              <a:t> </a:t>
            </a:r>
            <a:endParaRPr lang="en-GB" sz="120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16" name="Rectangle 10">
            <a:extLst>
              <a:ext uri="{FF2B5EF4-FFF2-40B4-BE49-F238E27FC236}">
                <a16:creationId xmlns:a16="http://schemas.microsoft.com/office/drawing/2014/main" id="{FA4296F8-7FA1-E741-8F54-6D61DAD0EE58}"/>
              </a:ext>
            </a:extLst>
          </p:cNvPr>
          <p:cNvSpPr>
            <a:spLocks noChangeArrowheads="1"/>
          </p:cNvSpPr>
          <p:nvPr/>
        </p:nvSpPr>
        <p:spPr bwMode="auto">
          <a:xfrm>
            <a:off x="-1"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909A2CDD-008A-944D-B1C4-EFE3714782FC}"/>
              </a:ext>
            </a:extLst>
          </p:cNvPr>
          <p:cNvSpPr txBox="1"/>
          <p:nvPr/>
        </p:nvSpPr>
        <p:spPr>
          <a:xfrm>
            <a:off x="2401910" y="6382989"/>
            <a:ext cx="296214" cy="276999"/>
          </a:xfrm>
          <a:prstGeom prst="rect">
            <a:avLst/>
          </a:prstGeom>
          <a:noFill/>
        </p:spPr>
        <p:txBody>
          <a:bodyPr wrap="square" rtlCol="0">
            <a:spAutoFit/>
          </a:bodyPr>
          <a:lstStyle/>
          <a:p>
            <a:r>
              <a:rPr lang="en-US" sz="1200"/>
              <a:t>8</a:t>
            </a:r>
          </a:p>
        </p:txBody>
      </p:sp>
      <p:sp>
        <p:nvSpPr>
          <p:cNvPr id="22" name="TextBox 21">
            <a:extLst>
              <a:ext uri="{FF2B5EF4-FFF2-40B4-BE49-F238E27FC236}">
                <a16:creationId xmlns:a16="http://schemas.microsoft.com/office/drawing/2014/main" id="{F49EB7C7-8809-9F4D-9D8D-6E0DEB177D35}"/>
              </a:ext>
            </a:extLst>
          </p:cNvPr>
          <p:cNvSpPr txBox="1"/>
          <p:nvPr/>
        </p:nvSpPr>
        <p:spPr>
          <a:xfrm>
            <a:off x="7207877" y="6333085"/>
            <a:ext cx="390658" cy="277000"/>
          </a:xfrm>
          <a:prstGeom prst="rect">
            <a:avLst/>
          </a:prstGeom>
          <a:noFill/>
        </p:spPr>
        <p:txBody>
          <a:bodyPr wrap="square" rtlCol="0">
            <a:spAutoFit/>
          </a:bodyPr>
          <a:lstStyle/>
          <a:p>
            <a:r>
              <a:rPr lang="en-US" sz="1200"/>
              <a:t>9</a:t>
            </a:r>
          </a:p>
        </p:txBody>
      </p:sp>
      <p:sp>
        <p:nvSpPr>
          <p:cNvPr id="11" name="TextBox 10">
            <a:extLst>
              <a:ext uri="{FF2B5EF4-FFF2-40B4-BE49-F238E27FC236}">
                <a16:creationId xmlns:a16="http://schemas.microsoft.com/office/drawing/2014/main" id="{4973C804-36CD-4474-8689-82C78CD4333E}"/>
              </a:ext>
            </a:extLst>
          </p:cNvPr>
          <p:cNvSpPr txBox="1"/>
          <p:nvPr/>
        </p:nvSpPr>
        <p:spPr>
          <a:xfrm>
            <a:off x="5153697" y="399245"/>
            <a:ext cx="4404572" cy="1231106"/>
          </a:xfrm>
          <a:prstGeom prst="rect">
            <a:avLst/>
          </a:prstGeom>
          <a:noFill/>
        </p:spPr>
        <p:txBody>
          <a:bodyPr wrap="square">
            <a:spAutoFit/>
          </a:bodyPr>
          <a:lstStyle/>
          <a:p>
            <a:pPr algn="ctr"/>
            <a:r>
              <a:rPr lang="en-GB" sz="1400" b="1">
                <a:latin typeface="Calibri" panose="020F0502020204030204" pitchFamily="34" charset="0"/>
                <a:cs typeface="Calibri" panose="020F0502020204030204" pitchFamily="34" charset="0"/>
              </a:rPr>
              <a:t>BADMINTON CLUB</a:t>
            </a:r>
          </a:p>
          <a:p>
            <a:pPr algn="ctr"/>
            <a:endParaRPr lang="en-GB" sz="1200" b="1">
              <a:latin typeface="Calibri" panose="020F0502020204030204" pitchFamily="34" charset="0"/>
              <a:cs typeface="Calibri" panose="020F0502020204030204" pitchFamily="34" charset="0"/>
            </a:endParaRPr>
          </a:p>
          <a:p>
            <a:r>
              <a:rPr lang="en-GB" sz="1200">
                <a:latin typeface="Calibri" panose="020F0502020204030204" pitchFamily="34" charset="0"/>
                <a:cs typeface="Calibri" panose="020F0502020204030204" pitchFamily="34" charset="0"/>
              </a:rPr>
              <a:t>If you would like a little exercise you can come along and join us on a Thursday night from 8 – 10pm.  This is for anyone 18 years old and over.  Come and have some fun. </a:t>
            </a:r>
          </a:p>
          <a:p>
            <a:r>
              <a:rPr lang="en-GB" sz="1200">
                <a:latin typeface="Calibri" panose="020F0502020204030204" pitchFamily="34" charset="0"/>
                <a:cs typeface="Calibri" panose="020F0502020204030204" pitchFamily="34" charset="0"/>
              </a:rPr>
              <a:t>Contact Janice on 664 8773 for start back dates.</a:t>
            </a:r>
          </a:p>
        </p:txBody>
      </p:sp>
      <p:pic>
        <p:nvPicPr>
          <p:cNvPr id="12" name="Picture 11">
            <a:extLst>
              <a:ext uri="{FF2B5EF4-FFF2-40B4-BE49-F238E27FC236}">
                <a16:creationId xmlns:a16="http://schemas.microsoft.com/office/drawing/2014/main" id="{3F933C0D-5FB2-47AD-AA4D-84D3E1EA49FC}"/>
              </a:ext>
            </a:extLst>
          </p:cNvPr>
          <p:cNvPicPr>
            <a:picLocks noChangeAspect="1"/>
          </p:cNvPicPr>
          <p:nvPr/>
        </p:nvPicPr>
        <p:blipFill rotWithShape="1">
          <a:blip r:embed="rId3"/>
          <a:srcRect l="-7308"/>
          <a:stretch/>
        </p:blipFill>
        <p:spPr>
          <a:xfrm>
            <a:off x="8294565" y="1329363"/>
            <a:ext cx="1010302" cy="523728"/>
          </a:xfrm>
          <a:prstGeom prst="rect">
            <a:avLst/>
          </a:prstGeom>
        </p:spPr>
      </p:pic>
      <p:pic>
        <p:nvPicPr>
          <p:cNvPr id="2050" name="Picture 2">
            <a:extLst>
              <a:ext uri="{FF2B5EF4-FFF2-40B4-BE49-F238E27FC236}">
                <a16:creationId xmlns:a16="http://schemas.microsoft.com/office/drawing/2014/main" id="{CD188EAF-DA40-4A9A-BD07-75AAF15E8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8143" y="2321859"/>
            <a:ext cx="4404574" cy="4011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C10C76-5CF6-4454-A4CB-55F08B4B5F7A}"/>
              </a:ext>
            </a:extLst>
          </p:cNvPr>
          <p:cNvSpPr txBox="1"/>
          <p:nvPr/>
        </p:nvSpPr>
        <p:spPr>
          <a:xfrm>
            <a:off x="369492" y="1787776"/>
            <a:ext cx="4458239" cy="4154984"/>
          </a:xfrm>
          <a:prstGeom prst="rect">
            <a:avLst/>
          </a:prstGeom>
          <a:noFill/>
        </p:spPr>
        <p:txBody>
          <a:bodyPr wrap="square" rtlCol="0">
            <a:spAutoFit/>
          </a:bodyPr>
          <a:lstStyle/>
          <a:p>
            <a:r>
              <a:rPr lang="en-GB" sz="1200">
                <a:solidFill>
                  <a:srgbClr val="000000"/>
                </a:solidFill>
                <a:effectLst/>
                <a:ea typeface="Times New Roman" panose="02020603050405020304" pitchFamily="18" charset="0"/>
                <a:cs typeface="Times New Roman" panose="02020603050405020304" pitchFamily="18" charset="0"/>
              </a:rPr>
              <a:t>Nine separate teams will be leaving from locations around the city, following pre-planned routes. By the end of the day, we'll have visited every school in Edinburgh! 18 months on from Covid halting SU schools ministry, this is an opportunity to highlight our continued desire to see a Christian witness in every school in Edinburgh. As part of the event Angus Moyes, es-team leader, will run around the whole city of Edinburgh – around 33 miles! </a:t>
            </a:r>
          </a:p>
          <a:p>
            <a:endParaRPr lang="en-GB" sz="1200">
              <a:solidFill>
                <a:srgbClr val="000000"/>
              </a:solidFill>
              <a:effectLst/>
              <a:ea typeface="Times New Roman" panose="02020603050405020304" pitchFamily="18" charset="0"/>
              <a:cs typeface="Times New Roman" panose="02020603050405020304" pitchFamily="18" charset="0"/>
            </a:endParaRPr>
          </a:p>
          <a:p>
            <a:r>
              <a:rPr lang="en-GB" sz="1200">
                <a:solidFill>
                  <a:srgbClr val="000000"/>
                </a:solidFill>
                <a:effectLst/>
                <a:ea typeface="Times New Roman" panose="02020603050405020304" pitchFamily="18" charset="0"/>
                <a:cs typeface="Times New Roman" panose="02020603050405020304" pitchFamily="18" charset="0"/>
              </a:rPr>
              <a:t>J</a:t>
            </a:r>
            <a:r>
              <a:rPr lang="en-GB" sz="1200" b="0" i="0">
                <a:solidFill>
                  <a:srgbClr val="343434"/>
                </a:solidFill>
                <a:effectLst/>
              </a:rPr>
              <a:t>oin a walk team and pray for each school as you walk or help us reach our £5000 fundraising target by donating at the link below. Children and young people are very welcome to join a walk, but they must be accompanied by an adult if under 16. </a:t>
            </a:r>
          </a:p>
          <a:p>
            <a:endParaRPr lang="en-GB" sz="1200" b="0" i="0">
              <a:solidFill>
                <a:srgbClr val="343434"/>
              </a:solidFill>
              <a:effectLst/>
            </a:endParaRPr>
          </a:p>
          <a:p>
            <a:r>
              <a:rPr lang="en-GB" sz="1200" b="0" i="0">
                <a:solidFill>
                  <a:srgbClr val="343434"/>
                </a:solidFill>
                <a:effectLst/>
              </a:rPr>
              <a:t>We would love all ages to get involved so please get in touch if you would like to do part of a route.</a:t>
            </a:r>
          </a:p>
          <a:p>
            <a:endParaRPr lang="en-GB" sz="1200" b="0" i="0">
              <a:solidFill>
                <a:srgbClr val="343434"/>
              </a:solidFill>
              <a:effectLst/>
            </a:endParaRPr>
          </a:p>
          <a:p>
            <a:r>
              <a:rPr lang="en-GB" sz="1200">
                <a:solidFill>
                  <a:srgbClr val="343434"/>
                </a:solidFill>
              </a:rPr>
              <a:t>Contact Melissa Gordon 07875861929 </a:t>
            </a:r>
          </a:p>
          <a:p>
            <a:endParaRPr lang="en-GB" sz="1200" b="0" i="0">
              <a:solidFill>
                <a:srgbClr val="343434"/>
              </a:solidFill>
              <a:effectLst/>
            </a:endParaRPr>
          </a:p>
          <a:p>
            <a:r>
              <a:rPr lang="en-GB" sz="1200">
                <a:solidFill>
                  <a:srgbClr val="343434"/>
                </a:solidFill>
              </a:rPr>
              <a:t>If walking is not your thing you can still be a part of this great venture by making a small donation to :-</a:t>
            </a:r>
            <a:r>
              <a:rPr lang="en-GB" sz="1200" b="0" i="0">
                <a:solidFill>
                  <a:srgbClr val="343434"/>
                </a:solidFill>
                <a:effectLst/>
              </a:rPr>
              <a:t>Justgiving.com/surround the city</a:t>
            </a:r>
            <a:endParaRPr lang="en-GB" sz="1200">
              <a:solidFill>
                <a:srgbClr val="343434"/>
              </a:solidFill>
            </a:endParaRPr>
          </a:p>
          <a:p>
            <a:endParaRPr lang="en-GB" sz="1200" b="0" i="0">
              <a:solidFill>
                <a:srgbClr val="343434"/>
              </a:solidFill>
              <a:effectLst/>
            </a:endParaRPr>
          </a:p>
          <a:p>
            <a:r>
              <a:rPr lang="en-GB" sz="1200" b="0" i="0">
                <a:solidFill>
                  <a:srgbClr val="343434"/>
                </a:solidFill>
                <a:effectLst/>
              </a:rPr>
              <a:t>Thankyou.</a:t>
            </a:r>
            <a:endParaRPr lang="en-GB"/>
          </a:p>
        </p:txBody>
      </p:sp>
      <p:cxnSp>
        <p:nvCxnSpPr>
          <p:cNvPr id="7" name="Straight Connector 6">
            <a:extLst>
              <a:ext uri="{FF2B5EF4-FFF2-40B4-BE49-F238E27FC236}">
                <a16:creationId xmlns:a16="http://schemas.microsoft.com/office/drawing/2014/main" id="{4F61E479-F104-4807-AA3C-A8C107DB5EA4}"/>
              </a:ext>
            </a:extLst>
          </p:cNvPr>
          <p:cNvCxnSpPr/>
          <p:nvPr/>
        </p:nvCxnSpPr>
        <p:spPr>
          <a:xfrm>
            <a:off x="5153697" y="2074345"/>
            <a:ext cx="4252770" cy="0"/>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82C0BFB5-33B9-48FC-9CB4-790923BD424F}"/>
              </a:ext>
            </a:extLst>
          </p:cNvPr>
          <p:cNvSpPr txBox="1"/>
          <p:nvPr/>
        </p:nvSpPr>
        <p:spPr>
          <a:xfrm>
            <a:off x="350711" y="516454"/>
            <a:ext cx="4495801" cy="954107"/>
          </a:xfrm>
          <a:prstGeom prst="rect">
            <a:avLst/>
          </a:prstGeom>
          <a:noFill/>
        </p:spPr>
        <p:txBody>
          <a:bodyPr wrap="square" rtlCol="0">
            <a:spAutoFit/>
          </a:bodyPr>
          <a:lstStyle/>
          <a:p>
            <a:pPr algn="ctr"/>
            <a:r>
              <a:rPr lang="en-GB" sz="1400"/>
              <a:t> </a:t>
            </a:r>
            <a:r>
              <a:rPr lang="en-GB" sz="1400" b="1"/>
              <a:t>SU SCOTLAND</a:t>
            </a:r>
          </a:p>
          <a:p>
            <a:pPr algn="ctr"/>
            <a:r>
              <a:rPr lang="en-GB" sz="1400" b="1"/>
              <a:t>SURROUND THE CITY</a:t>
            </a:r>
          </a:p>
          <a:p>
            <a:pPr algn="ctr"/>
            <a:endParaRPr lang="en-GB" sz="1400" b="1"/>
          </a:p>
          <a:p>
            <a:pPr algn="ctr"/>
            <a:r>
              <a:rPr lang="en-GB" sz="1400" b="1"/>
              <a:t>   Saturday 28</a:t>
            </a:r>
            <a:r>
              <a:rPr lang="en-GB" sz="1400" b="1" baseline="30000"/>
              <a:t>th</a:t>
            </a:r>
            <a:r>
              <a:rPr lang="en-GB" sz="1400" b="1"/>
              <a:t> August 2pm-5.30pm (</a:t>
            </a:r>
            <a:r>
              <a:rPr lang="en-GB" sz="1400" b="1" err="1"/>
              <a:t>approx</a:t>
            </a:r>
            <a:r>
              <a:rPr lang="en-GB" sz="1400" b="1"/>
              <a:t>)</a:t>
            </a:r>
            <a:endParaRPr lang="en-GB" sz="1400"/>
          </a:p>
        </p:txBody>
      </p:sp>
    </p:spTree>
    <p:extLst>
      <p:ext uri="{BB962C8B-B14F-4D97-AF65-F5344CB8AC3E}">
        <p14:creationId xmlns:p14="http://schemas.microsoft.com/office/powerpoint/2010/main" val="16287644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TotalTime>
  <Words>2572</Words>
  <Application>Microsoft Office PowerPoint</Application>
  <PresentationFormat>A4 Paper (210x297 mm)</PresentationFormat>
  <Paragraphs>255</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Aldhabi</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 Kell</dc:creator>
  <cp:lastModifiedBy>denise forrest</cp:lastModifiedBy>
  <cp:revision>2</cp:revision>
  <cp:lastPrinted>2021-08-16T19:06:06Z</cp:lastPrinted>
  <dcterms:created xsi:type="dcterms:W3CDTF">2021-06-28T20:02:21Z</dcterms:created>
  <dcterms:modified xsi:type="dcterms:W3CDTF">2021-09-01T20:58:04Z</dcterms:modified>
</cp:coreProperties>
</file>