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10"/>
  </p:notesMasterIdLst>
  <p:sldIdLst>
    <p:sldId id="258" r:id="rId2"/>
    <p:sldId id="259" r:id="rId3"/>
    <p:sldId id="266" r:id="rId4"/>
    <p:sldId id="260" r:id="rId5"/>
    <p:sldId id="262" r:id="rId6"/>
    <p:sldId id="263" r:id="rId7"/>
    <p:sldId id="264" r:id="rId8"/>
    <p:sldId id="265" r:id="rId9"/>
  </p:sldIdLst>
  <p:sldSz cx="9906000" cy="6858000" type="A4"/>
  <p:notesSz cx="994568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Ferrier" initials="BF" lastIdx="2" clrIdx="0">
    <p:extLst>
      <p:ext uri="{19B8F6BF-5375-455C-9EA6-DF929625EA0E}">
        <p15:presenceInfo xmlns:p15="http://schemas.microsoft.com/office/powerpoint/2012/main" userId="b8f76d7ad4074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FB300-60BA-4587-860C-9F6272536007}" v="620" dt="2021-12-02T14:06:24.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1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10063"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4038" y="0"/>
            <a:ext cx="4310062" cy="344488"/>
          </a:xfrm>
          <a:prstGeom prst="rect">
            <a:avLst/>
          </a:prstGeom>
        </p:spPr>
        <p:txBody>
          <a:bodyPr vert="horz" lIns="91440" tIns="45720" rIns="91440" bIns="45720" rtlCol="0"/>
          <a:lstStyle>
            <a:lvl1pPr algn="r">
              <a:defRPr sz="1200"/>
            </a:lvl1pPr>
          </a:lstStyle>
          <a:p>
            <a:fld id="{3A826399-9A32-4BE7-8E10-91D0815D61CE}" type="datetimeFigureOut">
              <a:rPr lang="en-GB" smtClean="0"/>
              <a:t>07/12/2021</a:t>
            </a:fld>
            <a:endParaRPr lang="en-GB"/>
          </a:p>
        </p:txBody>
      </p:sp>
      <p:sp>
        <p:nvSpPr>
          <p:cNvPr id="4" name="Slide Image Placeholder 3"/>
          <p:cNvSpPr>
            <a:spLocks noGrp="1" noRot="1" noChangeAspect="1"/>
          </p:cNvSpPr>
          <p:nvPr>
            <p:ph type="sldImg" idx="2"/>
          </p:nvPr>
        </p:nvSpPr>
        <p:spPr>
          <a:xfrm>
            <a:off x="3302000"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5363" y="3300415"/>
            <a:ext cx="795655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513515"/>
            <a:ext cx="4310063"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4038" y="6513515"/>
            <a:ext cx="4310062" cy="344487"/>
          </a:xfrm>
          <a:prstGeom prst="rect">
            <a:avLst/>
          </a:prstGeom>
        </p:spPr>
        <p:txBody>
          <a:bodyPr vert="horz" lIns="91440" tIns="45720" rIns="91440" bIns="45720" rtlCol="0" anchor="b"/>
          <a:lstStyle>
            <a:lvl1pPr algn="r">
              <a:defRPr sz="1200"/>
            </a:lvl1pPr>
          </a:lstStyle>
          <a:p>
            <a:fld id="{DB8DAE48-2DEB-4F8E-8B09-CDDE00461E92}" type="slidenum">
              <a:rPr lang="en-GB" smtClean="0"/>
              <a:t>‹#›</a:t>
            </a:fld>
            <a:endParaRPr lang="en-GB"/>
          </a:p>
        </p:txBody>
      </p:sp>
    </p:spTree>
    <p:extLst>
      <p:ext uri="{BB962C8B-B14F-4D97-AF65-F5344CB8AC3E}">
        <p14:creationId xmlns:p14="http://schemas.microsoft.com/office/powerpoint/2010/main" val="349567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DB8DAE48-2DEB-4F8E-8B09-CDDE00461E92}" type="slidenum">
              <a:rPr lang="en-GB" smtClean="0"/>
              <a:t>4</a:t>
            </a:fld>
            <a:endParaRPr lang="en-GB"/>
          </a:p>
        </p:txBody>
      </p:sp>
    </p:spTree>
    <p:extLst>
      <p:ext uri="{BB962C8B-B14F-4D97-AF65-F5344CB8AC3E}">
        <p14:creationId xmlns:p14="http://schemas.microsoft.com/office/powerpoint/2010/main" val="281146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Carried</a:t>
            </a:r>
          </a:p>
        </p:txBody>
      </p:sp>
      <p:sp>
        <p:nvSpPr>
          <p:cNvPr id="4" name="Slide Number Placeholder 3"/>
          <p:cNvSpPr>
            <a:spLocks noGrp="1"/>
          </p:cNvSpPr>
          <p:nvPr>
            <p:ph type="sldNum" sz="quarter" idx="5"/>
          </p:nvPr>
        </p:nvSpPr>
        <p:spPr/>
        <p:txBody>
          <a:bodyPr/>
          <a:lstStyle/>
          <a:p>
            <a:fld id="{DB8DAE48-2DEB-4F8E-8B09-CDDE00461E92}" type="slidenum">
              <a:rPr lang="en-GB" smtClean="0"/>
              <a:t>6</a:t>
            </a:fld>
            <a:endParaRPr lang="en-GB"/>
          </a:p>
        </p:txBody>
      </p:sp>
    </p:spTree>
    <p:extLst>
      <p:ext uri="{BB962C8B-B14F-4D97-AF65-F5344CB8AC3E}">
        <p14:creationId xmlns:p14="http://schemas.microsoft.com/office/powerpoint/2010/main" val="356441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8DAE48-2DEB-4F8E-8B09-CDDE00461E92}" type="slidenum">
              <a:rPr lang="en-GB" smtClean="0"/>
              <a:t>8</a:t>
            </a:fld>
            <a:endParaRPr lang="en-GB"/>
          </a:p>
        </p:txBody>
      </p:sp>
    </p:spTree>
    <p:extLst>
      <p:ext uri="{BB962C8B-B14F-4D97-AF65-F5344CB8AC3E}">
        <p14:creationId xmlns:p14="http://schemas.microsoft.com/office/powerpoint/2010/main" val="61050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53D64D-C9AF-6E4D-8AEC-28E088D879F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19265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D64D-C9AF-6E4D-8AEC-28E088D879F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193101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D64D-C9AF-6E4D-8AEC-28E088D879F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215292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D64D-C9AF-6E4D-8AEC-28E088D879F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286255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3D64D-C9AF-6E4D-8AEC-28E088D879F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386190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53D64D-C9AF-6E4D-8AEC-28E088D879F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342389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3D64D-C9AF-6E4D-8AEC-28E088D879F7}"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6087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53D64D-C9AF-6E4D-8AEC-28E088D879F7}"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11919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3D64D-C9AF-6E4D-8AEC-28E088D879F7}"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89187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3D64D-C9AF-6E4D-8AEC-28E088D879F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24944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3D64D-C9AF-6E4D-8AEC-28E088D879F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4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D64D-C9AF-6E4D-8AEC-28E088D879F7}" type="datetimeFigureOut">
              <a:rPr lang="en-US" smtClean="0"/>
              <a:t>12/7/2021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AEFC3-BA85-104D-B754-3C45E967C6DD}" type="slidenum">
              <a:rPr lang="en-US" smtClean="0"/>
              <a:t>‹#›</a:t>
            </a:fld>
            <a:endParaRPr lang="en-US"/>
          </a:p>
        </p:txBody>
      </p:sp>
    </p:spTree>
    <p:extLst>
      <p:ext uri="{BB962C8B-B14F-4D97-AF65-F5344CB8AC3E}">
        <p14:creationId xmlns:p14="http://schemas.microsoft.com/office/powerpoint/2010/main" val="37836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56FDDD-CD60-E149-A2F7-2ED10E7395B0}"/>
              </a:ext>
            </a:extLst>
          </p:cNvPr>
          <p:cNvSpPr txBox="1"/>
          <p:nvPr/>
        </p:nvSpPr>
        <p:spPr>
          <a:xfrm>
            <a:off x="347730" y="412124"/>
            <a:ext cx="4404574" cy="4893647"/>
          </a:xfrm>
          <a:prstGeom prst="rect">
            <a:avLst/>
          </a:prstGeom>
          <a:noFill/>
        </p:spPr>
        <p:txBody>
          <a:bodyPr wrap="square" rtlCol="0">
            <a:spAutoFit/>
          </a:bodyPr>
          <a:lstStyle/>
          <a:p>
            <a:pPr algn="ctr"/>
            <a:r>
              <a:rPr lang="en-US" sz="1600" b="1" i="1">
                <a:latin typeface="Arial" panose="020B0604020202020204" pitchFamily="34" charset="0"/>
                <a:cs typeface="Arial" panose="020B0604020202020204" pitchFamily="34" charset="0"/>
              </a:rPr>
              <a:t>CHANGE OF ADDRESS</a:t>
            </a:r>
            <a:endParaRPr lang="en-GB" sz="1600">
              <a:latin typeface="Arial" panose="020B0604020202020204" pitchFamily="34" charset="0"/>
              <a:cs typeface="Arial" panose="020B0604020202020204" pitchFamily="34" charset="0"/>
            </a:endParaRPr>
          </a:p>
          <a:p>
            <a:r>
              <a:rPr lang="en-US" sz="1200" b="1" i="1">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If you have moved house recently or are about to move, please fill in the address slip below and either hand it to your elder or post it to Alice Laing, 129 Upper </a:t>
            </a:r>
            <a:r>
              <a:rPr lang="en-US" sz="1100" err="1">
                <a:latin typeface="Arial" panose="020B0604020202020204" pitchFamily="34" charset="0"/>
                <a:cs typeface="Arial" panose="020B0604020202020204" pitchFamily="34" charset="0"/>
              </a:rPr>
              <a:t>Craigour</a:t>
            </a:r>
            <a:r>
              <a:rPr lang="en-US" sz="1100">
                <a:latin typeface="Arial" panose="020B0604020202020204" pitchFamily="34" charset="0"/>
                <a:cs typeface="Arial" panose="020B0604020202020204" pitchFamily="34" charset="0"/>
              </a:rPr>
              <a:t>, Edinburgh EH17 7SE</a:t>
            </a:r>
            <a:endParaRPr lang="en-GB"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Thank you.</a:t>
            </a:r>
            <a:endParaRPr lang="en-GB" sz="11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Name(s):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OLD </a:t>
            </a:r>
            <a:r>
              <a:rPr lang="en-US" sz="1200">
                <a:latin typeface="Arial" panose="020B0604020202020204" pitchFamily="34" charset="0"/>
                <a:cs typeface="Arial" panose="020B0604020202020204" pitchFamily="34" charset="0"/>
              </a:rPr>
              <a:t>address</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NEW </a:t>
            </a:r>
            <a:r>
              <a:rPr lang="en-US" sz="1200">
                <a:latin typeface="Arial" panose="020B0604020202020204" pitchFamily="34" charset="0"/>
                <a:cs typeface="Arial" panose="020B0604020202020204" pitchFamily="34" charset="0"/>
              </a:rPr>
              <a:t>address</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NEW</a:t>
            </a:r>
            <a:r>
              <a:rPr lang="en-US" sz="1200">
                <a:latin typeface="Arial" panose="020B0604020202020204" pitchFamily="34" charset="0"/>
                <a:cs typeface="Arial" panose="020B0604020202020204" pitchFamily="34" charset="0"/>
              </a:rPr>
              <a:t> phone number</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Moving date</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b="1"/>
              <a:t> </a:t>
            </a:r>
            <a:endParaRPr lang="en-GB" sz="1200"/>
          </a:p>
          <a:p>
            <a:r>
              <a:rPr lang="en-US" sz="1200" b="1"/>
              <a:t> </a:t>
            </a:r>
            <a:endParaRPr lang="en-GB" sz="1200"/>
          </a:p>
        </p:txBody>
      </p:sp>
      <p:sp>
        <p:nvSpPr>
          <p:cNvPr id="18" name="TextBox 17">
            <a:extLst>
              <a:ext uri="{FF2B5EF4-FFF2-40B4-BE49-F238E27FC236}">
                <a16:creationId xmlns:a16="http://schemas.microsoft.com/office/drawing/2014/main" id="{E157CCD1-67C2-704F-9F34-E55E7746C414}"/>
              </a:ext>
            </a:extLst>
          </p:cNvPr>
          <p:cNvSpPr txBox="1"/>
          <p:nvPr/>
        </p:nvSpPr>
        <p:spPr>
          <a:xfrm>
            <a:off x="5153696" y="3671239"/>
            <a:ext cx="4404574" cy="2308324"/>
          </a:xfrm>
          <a:prstGeom prst="rect">
            <a:avLst/>
          </a:prstGeom>
          <a:noFill/>
        </p:spPr>
        <p:txBody>
          <a:bodyPr wrap="square" rtlCol="0">
            <a:spAutoFit/>
          </a:bodyPr>
          <a:lstStyle/>
          <a:p>
            <a:pPr algn="ctr"/>
            <a:r>
              <a:rPr lang="en-US" b="1"/>
              <a:t>SUNDAY SERVICES   </a:t>
            </a:r>
            <a:endParaRPr lang="en-GB"/>
          </a:p>
          <a:p>
            <a:pPr algn="ctr"/>
            <a:r>
              <a:rPr lang="en-US" b="1"/>
              <a:t> </a:t>
            </a:r>
            <a:endParaRPr lang="en-GB"/>
          </a:p>
          <a:p>
            <a:pPr algn="ctr"/>
            <a:r>
              <a:rPr lang="en-US" b="1"/>
              <a:t>TRON KIRK MOREDUN 10.30am</a:t>
            </a:r>
            <a:endParaRPr lang="en-GB"/>
          </a:p>
          <a:p>
            <a:pPr algn="ctr"/>
            <a:r>
              <a:rPr lang="en-US" b="1"/>
              <a:t> </a:t>
            </a:r>
            <a:endParaRPr lang="en-GB"/>
          </a:p>
          <a:p>
            <a:pPr algn="ctr"/>
            <a:r>
              <a:rPr lang="en-US" b="1"/>
              <a:t>TRON KIRK GILMERTON 5.00pm</a:t>
            </a:r>
            <a:endParaRPr lang="en-GB"/>
          </a:p>
          <a:p>
            <a:pPr algn="ctr"/>
            <a:r>
              <a:rPr lang="en-US" b="1"/>
              <a:t> </a:t>
            </a:r>
            <a:endParaRPr lang="en-GB"/>
          </a:p>
          <a:p>
            <a:pPr algn="ctr"/>
            <a:r>
              <a:rPr lang="en-US" b="1"/>
              <a:t> </a:t>
            </a:r>
            <a:endParaRPr lang="en-GB"/>
          </a:p>
          <a:p>
            <a:pPr algn="ctr"/>
            <a:r>
              <a:rPr lang="en-US" b="1"/>
              <a:t>MINISTER   -   REV CAMMY MACKENZIE</a:t>
            </a:r>
            <a:endParaRPr lang="en-GB"/>
          </a:p>
        </p:txBody>
      </p:sp>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WordArt 9">
            <a:extLst>
              <a:ext uri="{FF2B5EF4-FFF2-40B4-BE49-F238E27FC236}">
                <a16:creationId xmlns:a16="http://schemas.microsoft.com/office/drawing/2014/main" id="{F1F93FE1-C2F3-9E4B-AC0E-1A4D67BA5072}"/>
              </a:ext>
            </a:extLst>
          </p:cNvPr>
          <p:cNvSpPr txBox="1">
            <a:spLocks noChangeArrowheads="1" noChangeShapeType="1" noTextEdit="1"/>
          </p:cNvSpPr>
          <p:nvPr/>
        </p:nvSpPr>
        <p:spPr bwMode="auto">
          <a:xfrm>
            <a:off x="5563216" y="2259422"/>
            <a:ext cx="3546868" cy="92734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algn="ctr"/>
            <a:r>
              <a:rPr lang="en-GB" sz="16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imes New Roman" panose="02020603050405020304" pitchFamily="18" charset="0"/>
                <a:ea typeface="Times New Roman" panose="02020603050405020304" pitchFamily="18" charset="0"/>
              </a:rPr>
              <a:t>THE CHRONICLE</a:t>
            </a:r>
            <a:endParaRPr lang="en-GB" sz="700" dirty="0">
              <a:effectLst/>
              <a:latin typeface="Times New Roman" panose="02020603050405020304" pitchFamily="18" charset="0"/>
              <a:ea typeface="Times New Roman" panose="02020603050405020304" pitchFamily="18" charset="0"/>
            </a:endParaRPr>
          </a:p>
          <a:p>
            <a:pPr algn="ctr"/>
            <a:r>
              <a:rPr lang="en-GB" sz="11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imes New Roman" panose="02020603050405020304" pitchFamily="18" charset="0"/>
                <a:ea typeface="Times New Roman" panose="02020603050405020304" pitchFamily="18" charset="0"/>
              </a:rPr>
              <a:t>DECEMBER 2021</a:t>
            </a:r>
            <a:endParaRPr lang="en-GB" sz="400" b="1" dirty="0">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6101E871-7BE0-3341-B64A-764D13B405C5}"/>
              </a:ext>
            </a:extLst>
          </p:cNvPr>
          <p:cNvSpPr/>
          <p:nvPr/>
        </p:nvSpPr>
        <p:spPr>
          <a:xfrm>
            <a:off x="4879483" y="6238569"/>
            <a:ext cx="4953000" cy="307777"/>
          </a:xfrm>
          <a:prstGeom prst="rect">
            <a:avLst/>
          </a:prstGeom>
        </p:spPr>
        <p:txBody>
          <a:bodyPr>
            <a:spAutoFit/>
          </a:bodyPr>
          <a:lstStyle/>
          <a:p>
            <a:pPr algn="ctr"/>
            <a:r>
              <a:rPr lang="en-GB" sz="1400" b="1">
                <a:latin typeface="Arial" panose="020B0604020202020204" pitchFamily="34" charset="0"/>
                <a:ea typeface="SimSun" panose="02010600030101010101" pitchFamily="2" charset="-122"/>
                <a:cs typeface="Arial" panose="020B0604020202020204" pitchFamily="34" charset="0"/>
              </a:rPr>
              <a:t>Magazine of the Tron Kirk </a:t>
            </a:r>
            <a:r>
              <a:rPr lang="en-GB" sz="1400" b="1" err="1">
                <a:latin typeface="Arial" panose="020B0604020202020204" pitchFamily="34" charset="0"/>
                <a:ea typeface="SimSun" panose="02010600030101010101" pitchFamily="2" charset="-122"/>
                <a:cs typeface="Arial" panose="020B0604020202020204" pitchFamily="34" charset="0"/>
              </a:rPr>
              <a:t>Gilmerton</a:t>
            </a:r>
            <a:r>
              <a:rPr lang="en-GB" sz="1400" b="1">
                <a:latin typeface="Arial" panose="020B0604020202020204" pitchFamily="34" charset="0"/>
                <a:ea typeface="SimSun" panose="02010600030101010101" pitchFamily="2" charset="-122"/>
                <a:cs typeface="Arial" panose="020B0604020202020204" pitchFamily="34" charset="0"/>
              </a:rPr>
              <a:t> and </a:t>
            </a:r>
            <a:r>
              <a:rPr lang="en-GB" sz="1400" b="1" err="1">
                <a:latin typeface="Arial" panose="020B0604020202020204" pitchFamily="34" charset="0"/>
                <a:ea typeface="SimSun" panose="02010600030101010101" pitchFamily="2" charset="-122"/>
                <a:cs typeface="Arial" panose="020B0604020202020204" pitchFamily="34" charset="0"/>
              </a:rPr>
              <a:t>Moredun</a:t>
            </a:r>
            <a:endParaRPr lang="en-GB" sz="1400">
              <a:latin typeface="Times New Roman" panose="02020603050405020304" pitchFamily="18" charset="0"/>
              <a:ea typeface="SimSun" panose="02010600030101010101" pitchFamily="2" charset="-122"/>
              <a:cs typeface="Arial" panose="020B0604020202020204" pitchFamily="34" charset="0"/>
            </a:endParaRPr>
          </a:p>
        </p:txBody>
      </p:sp>
      <p:pic>
        <p:nvPicPr>
          <p:cNvPr id="35" name="Picture 34" descr="A picture containing grass, sky, outdoor, barn&#10;&#10;Description automatically generated">
            <a:extLst>
              <a:ext uri="{FF2B5EF4-FFF2-40B4-BE49-F238E27FC236}">
                <a16:creationId xmlns:a16="http://schemas.microsoft.com/office/drawing/2014/main" id="{907D74C1-C009-D34C-BA20-76BD2412D8BB}"/>
              </a:ext>
            </a:extLst>
          </p:cNvPr>
          <p:cNvPicPr>
            <a:picLocks noChangeAspect="1"/>
          </p:cNvPicPr>
          <p:nvPr/>
        </p:nvPicPr>
        <p:blipFill>
          <a:blip r:embed="rId2"/>
          <a:stretch>
            <a:fillRect/>
          </a:stretch>
        </p:blipFill>
        <p:spPr>
          <a:xfrm>
            <a:off x="5563215" y="604060"/>
            <a:ext cx="1680346" cy="1269374"/>
          </a:xfrm>
          <a:prstGeom prst="rect">
            <a:avLst/>
          </a:prstGeom>
        </p:spPr>
      </p:pic>
      <p:pic>
        <p:nvPicPr>
          <p:cNvPr id="37" name="Picture 36" descr="A building with a tower&#10;&#10;Description automatically generated with low confidence">
            <a:extLst>
              <a:ext uri="{FF2B5EF4-FFF2-40B4-BE49-F238E27FC236}">
                <a16:creationId xmlns:a16="http://schemas.microsoft.com/office/drawing/2014/main" id="{38E2EC09-D556-C04D-9571-D128CEA93A07}"/>
              </a:ext>
            </a:extLst>
          </p:cNvPr>
          <p:cNvPicPr>
            <a:picLocks noChangeAspect="1"/>
          </p:cNvPicPr>
          <p:nvPr/>
        </p:nvPicPr>
        <p:blipFill>
          <a:blip r:embed="rId3"/>
          <a:stretch>
            <a:fillRect/>
          </a:stretch>
        </p:blipFill>
        <p:spPr>
          <a:xfrm>
            <a:off x="7615338" y="604060"/>
            <a:ext cx="1494746" cy="1256117"/>
          </a:xfrm>
          <a:prstGeom prst="rect">
            <a:avLst/>
          </a:prstGeom>
        </p:spPr>
      </p:pic>
      <p:sp>
        <p:nvSpPr>
          <p:cNvPr id="38" name="Rectangle 37">
            <a:extLst>
              <a:ext uri="{FF2B5EF4-FFF2-40B4-BE49-F238E27FC236}">
                <a16:creationId xmlns:a16="http://schemas.microsoft.com/office/drawing/2014/main" id="{368BF3F8-5C57-344D-8ACA-973B64CAB54B}"/>
              </a:ext>
            </a:extLst>
          </p:cNvPr>
          <p:cNvSpPr/>
          <p:nvPr/>
        </p:nvSpPr>
        <p:spPr>
          <a:xfrm>
            <a:off x="287091" y="6264329"/>
            <a:ext cx="4953000" cy="430887"/>
          </a:xfrm>
          <a:prstGeom prst="rect">
            <a:avLst/>
          </a:prstGeom>
        </p:spPr>
        <p:txBody>
          <a:bodyPr>
            <a:spAutoFit/>
          </a:bodyPr>
          <a:lstStyle/>
          <a:p>
            <a:pPr>
              <a:tabLst>
                <a:tab pos="5029200" algn="l"/>
              </a:tabLst>
            </a:pPr>
            <a:r>
              <a:rPr lang="en-US" sz="1050" b="1">
                <a:latin typeface="Arial" panose="020B0604020202020204" pitchFamily="34" charset="0"/>
                <a:ea typeface="SimSun" panose="02010600030101010101" pitchFamily="2" charset="-122"/>
                <a:cs typeface="Arial" panose="020B0604020202020204" pitchFamily="34" charset="0"/>
              </a:rPr>
              <a:t>Tron Kirk </a:t>
            </a:r>
            <a:r>
              <a:rPr lang="en-US" sz="1050" b="1" err="1">
                <a:latin typeface="Arial" panose="020B0604020202020204" pitchFamily="34" charset="0"/>
                <a:ea typeface="SimSun" panose="02010600030101010101" pitchFamily="2" charset="-122"/>
                <a:cs typeface="Arial" panose="020B0604020202020204" pitchFamily="34" charset="0"/>
              </a:rPr>
              <a:t>Gilmerton</a:t>
            </a:r>
            <a:r>
              <a:rPr lang="en-US" sz="1050" b="1">
                <a:latin typeface="Arial" panose="020B0604020202020204" pitchFamily="34" charset="0"/>
                <a:ea typeface="SimSun" panose="02010600030101010101" pitchFamily="2" charset="-122"/>
                <a:cs typeface="Arial" panose="020B0604020202020204" pitchFamily="34" charset="0"/>
              </a:rPr>
              <a:t> and </a:t>
            </a:r>
            <a:r>
              <a:rPr lang="en-US" sz="1050" b="1" err="1">
                <a:latin typeface="Arial" panose="020B0604020202020204" pitchFamily="34" charset="0"/>
                <a:ea typeface="SimSun" panose="02010600030101010101" pitchFamily="2" charset="-122"/>
                <a:cs typeface="Arial" panose="020B0604020202020204" pitchFamily="34" charset="0"/>
              </a:rPr>
              <a:t>Moredun</a:t>
            </a:r>
            <a:r>
              <a:rPr lang="en-US" sz="1050" b="1">
                <a:latin typeface="Arial" panose="020B0604020202020204" pitchFamily="34" charset="0"/>
                <a:ea typeface="SimSun" panose="02010600030101010101" pitchFamily="2" charset="-122"/>
                <a:cs typeface="Arial" panose="020B0604020202020204" pitchFamily="34" charset="0"/>
              </a:rPr>
              <a:t> </a:t>
            </a:r>
            <a:endParaRPr lang="en-GB">
              <a:latin typeface="Times New Roman" panose="02020603050405020304" pitchFamily="18" charset="0"/>
              <a:ea typeface="SimSun" panose="02010600030101010101" pitchFamily="2" charset="-122"/>
              <a:cs typeface="Arial" panose="020B0604020202020204" pitchFamily="34" charset="0"/>
            </a:endParaRPr>
          </a:p>
          <a:p>
            <a:pPr>
              <a:tabLst>
                <a:tab pos="5029200" algn="l"/>
              </a:tabLst>
            </a:pPr>
            <a:r>
              <a:rPr lang="en-US" sz="1050" b="1">
                <a:latin typeface="Arial" panose="020B0604020202020204" pitchFamily="34" charset="0"/>
                <a:ea typeface="SimSun" panose="02010600030101010101" pitchFamily="2" charset="-122"/>
                <a:cs typeface="Arial" panose="020B0604020202020204" pitchFamily="34" charset="0"/>
              </a:rPr>
              <a:t>Church of Scotland Edinburgh, Registered Charity SC009274</a:t>
            </a:r>
            <a:endParaRPr lang="en-GB">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 name="TextBox 1">
            <a:extLst>
              <a:ext uri="{FF2B5EF4-FFF2-40B4-BE49-F238E27FC236}">
                <a16:creationId xmlns:a16="http://schemas.microsoft.com/office/drawing/2014/main" id="{058F5684-C1FE-41C4-A1CE-C9444C193AE4}"/>
              </a:ext>
            </a:extLst>
          </p:cNvPr>
          <p:cNvSpPr txBox="1"/>
          <p:nvPr/>
        </p:nvSpPr>
        <p:spPr>
          <a:xfrm>
            <a:off x="347729" y="4963147"/>
            <a:ext cx="4599905" cy="120032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This chronicle was delivered by:</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t>
            </a:r>
          </a:p>
          <a:p>
            <a:r>
              <a:rPr lang="en-GB" sz="1200">
                <a:latin typeface="Arial" panose="020B0604020202020204" pitchFamily="34" charset="0"/>
                <a:cs typeface="Arial" panose="020B0604020202020204" pitchFamily="34" charset="0"/>
              </a:rPr>
              <a:t>Who can be contacted, if necessary, by telephone on:</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93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89E062A7-C618-1E4E-ADB3-6E1546875CF5}"/>
              </a:ext>
            </a:extLst>
          </p:cNvPr>
          <p:cNvSpPr txBox="1"/>
          <p:nvPr/>
        </p:nvSpPr>
        <p:spPr>
          <a:xfrm>
            <a:off x="5066733" y="157205"/>
            <a:ext cx="4380721" cy="6986528"/>
          </a:xfrm>
          <a:prstGeom prst="rect">
            <a:avLst/>
          </a:prstGeom>
          <a:noFill/>
        </p:spPr>
        <p:txBody>
          <a:bodyPr wrap="square" rtlCol="0">
            <a:spAutoFit/>
          </a:bodyPr>
          <a:lstStyle/>
          <a:p>
            <a:pPr algn="ctr"/>
            <a:r>
              <a:rPr lang="en-US" sz="1400" b="1" dirty="0"/>
              <a:t>        USEFUL NAMES AND TELEPHONE NUMBERS</a:t>
            </a:r>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GB" sz="1400" b="1" dirty="0"/>
          </a:p>
        </p:txBody>
      </p:sp>
      <p:sp>
        <p:nvSpPr>
          <p:cNvPr id="6" name="TextBox 5">
            <a:extLst>
              <a:ext uri="{FF2B5EF4-FFF2-40B4-BE49-F238E27FC236}">
                <a16:creationId xmlns:a16="http://schemas.microsoft.com/office/drawing/2014/main" id="{0AF8514F-576D-7541-AFFB-C20E57312F74}"/>
              </a:ext>
            </a:extLst>
          </p:cNvPr>
          <p:cNvSpPr txBox="1"/>
          <p:nvPr/>
        </p:nvSpPr>
        <p:spPr>
          <a:xfrm>
            <a:off x="2401910" y="6382989"/>
            <a:ext cx="296214" cy="276999"/>
          </a:xfrm>
          <a:prstGeom prst="rect">
            <a:avLst/>
          </a:prstGeom>
          <a:noFill/>
        </p:spPr>
        <p:txBody>
          <a:bodyPr wrap="square" rtlCol="0">
            <a:spAutoFit/>
          </a:bodyPr>
          <a:lstStyle/>
          <a:p>
            <a:r>
              <a:rPr lang="en-US" sz="1200"/>
              <a:t>2</a:t>
            </a:r>
          </a:p>
        </p:txBody>
      </p:sp>
      <p:sp>
        <p:nvSpPr>
          <p:cNvPr id="19" name="TextBox 18">
            <a:extLst>
              <a:ext uri="{FF2B5EF4-FFF2-40B4-BE49-F238E27FC236}">
                <a16:creationId xmlns:a16="http://schemas.microsoft.com/office/drawing/2014/main" id="{8E055099-C856-4E4E-92B8-54422B7966FE}"/>
              </a:ext>
            </a:extLst>
          </p:cNvPr>
          <p:cNvSpPr txBox="1"/>
          <p:nvPr/>
        </p:nvSpPr>
        <p:spPr>
          <a:xfrm>
            <a:off x="7207877" y="6333085"/>
            <a:ext cx="390658" cy="277000"/>
          </a:xfrm>
          <a:prstGeom prst="rect">
            <a:avLst/>
          </a:prstGeom>
          <a:noFill/>
        </p:spPr>
        <p:txBody>
          <a:bodyPr wrap="square" rtlCol="0">
            <a:spAutoFit/>
          </a:bodyPr>
          <a:lstStyle/>
          <a:p>
            <a:r>
              <a:rPr lang="en-US" sz="1200"/>
              <a:t>15</a:t>
            </a:r>
          </a:p>
        </p:txBody>
      </p:sp>
      <p:sp>
        <p:nvSpPr>
          <p:cNvPr id="10" name="TextBox 9">
            <a:extLst>
              <a:ext uri="{FF2B5EF4-FFF2-40B4-BE49-F238E27FC236}">
                <a16:creationId xmlns:a16="http://schemas.microsoft.com/office/drawing/2014/main" id="{AD748FA3-E770-4551-BEC1-A098D01D0D9B}"/>
              </a:ext>
            </a:extLst>
          </p:cNvPr>
          <p:cNvSpPr txBox="1"/>
          <p:nvPr/>
        </p:nvSpPr>
        <p:spPr>
          <a:xfrm>
            <a:off x="347729" y="157205"/>
            <a:ext cx="4491539" cy="11555151"/>
          </a:xfrm>
          <a:prstGeom prst="rect">
            <a:avLst/>
          </a:prstGeom>
          <a:noFill/>
        </p:spPr>
        <p:txBody>
          <a:bodyPr wrap="square">
            <a:spAutoFit/>
          </a:bodyPr>
          <a:lstStyle/>
          <a:p>
            <a:pPr algn="ctr">
              <a:lnSpc>
                <a:spcPct val="107000"/>
              </a:lnSpc>
              <a:spcAft>
                <a:spcPts val="800"/>
              </a:spcAft>
            </a:pPr>
            <a:r>
              <a:rPr lang="en-GB" sz="1400" b="1" dirty="0"/>
              <a:t>LETTER FROM OUR MINISTER</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fontAlgn="t">
              <a:spcAft>
                <a:spcPts val="375"/>
              </a:spcAft>
            </a:pPr>
            <a:r>
              <a:rPr lang="en-GB" sz="1050" spc="75" dirty="0">
                <a:solidFill>
                  <a:srgbClr val="003300"/>
                </a:solidFill>
                <a:effectLst/>
                <a:ea typeface="Times New Roman" panose="02020603050405020304" pitchFamily="18" charset="0"/>
              </a:rPr>
              <a:t>Little six-year-old Harry was asked by his Sunday-school teacher:</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"And, Harry, what are you going to give your darling little brother for Christmas this year?</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"I </a:t>
            </a:r>
            <a:r>
              <a:rPr lang="en-GB" sz="1050" spc="75" dirty="0" err="1">
                <a:solidFill>
                  <a:srgbClr val="003300"/>
                </a:solidFill>
                <a:effectLst/>
                <a:ea typeface="Times New Roman" panose="02020603050405020304" pitchFamily="18" charset="0"/>
              </a:rPr>
              <a:t>dunno</a:t>
            </a:r>
            <a:r>
              <a:rPr lang="en-GB" sz="1050" spc="75" dirty="0">
                <a:solidFill>
                  <a:srgbClr val="003300"/>
                </a:solidFill>
                <a:effectLst/>
                <a:ea typeface="Times New Roman" panose="02020603050405020304" pitchFamily="18" charset="0"/>
              </a:rPr>
              <a:t>," said Harry; "I gave him the measles last year. “I will let you decide whether that makes you smile or not!</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Hi everyone and welcome to our Christmas Newsletter. It has been a very fast year indeed and it hardly seems reasonable to me that  the years do indeed pass by more and more quickly these days! </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And what a year it has been. At the very least if you are reading this then like me YOU MADE IT for the good Lord knows many </a:t>
            </a:r>
            <a:r>
              <a:rPr lang="en-GB" sz="1050" spc="75" dirty="0" err="1">
                <a:solidFill>
                  <a:srgbClr val="003300"/>
                </a:solidFill>
                <a:effectLst/>
                <a:ea typeface="Times New Roman" panose="02020603050405020304" pitchFamily="18" charset="0"/>
              </a:rPr>
              <a:t>many</a:t>
            </a:r>
            <a:r>
              <a:rPr lang="en-GB" sz="1050" spc="75" dirty="0">
                <a:solidFill>
                  <a:srgbClr val="003300"/>
                </a:solidFill>
                <a:effectLst/>
                <a:ea typeface="Times New Roman" panose="02020603050405020304" pitchFamily="18" charset="0"/>
              </a:rPr>
              <a:t> poor souls did not make it and our hearts go out to families like mine after the death of my brother Jonny in May and countless others too. May the Lord bless all those who have lost loved one’s and in just a few days time we will hold our Blue Christmas service of thanksgiving and prayers for the ones we have loved and lost. </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I really do find it heart warming that despite all that has happened we can still think of Christmas and the birth of the baby Jesus and our hearts can still be warmed by the very thought of Him giving up the comfort safety and perfection of heaven in order to come to the earth and live a perfect life and show us that Father God has a place in His heart for all of us. The very thought of him being born for us despite knowing how badly we would mess up and how regularly and often quite deliberately we would hurt each other never fails to amaze me even after 34 Christmases as a believer </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The period of advent is upon us and can I please encourage you to set aside a few moments in preparation each day to celebrate the birth of God’s own son and to think about what you might want to ‘give him for Christmas. And just by way of a reminder……</a:t>
            </a:r>
          </a:p>
          <a:p>
            <a:pPr fontAlgn="t">
              <a:spcAft>
                <a:spcPts val="375"/>
              </a:spcAft>
            </a:pPr>
            <a:r>
              <a:rPr lang="en-GB" sz="1050" spc="75" dirty="0">
                <a:solidFill>
                  <a:srgbClr val="003300"/>
                </a:solidFill>
                <a:ea typeface="Times New Roman" panose="02020603050405020304" pitchFamily="18" charset="0"/>
              </a:rPr>
              <a:t>                       </a:t>
            </a:r>
            <a:r>
              <a:rPr lang="en-GB" sz="1050" spc="75" dirty="0">
                <a:solidFill>
                  <a:srgbClr val="003300"/>
                </a:solidFill>
                <a:effectLst/>
                <a:ea typeface="Times New Roman" panose="02020603050405020304" pitchFamily="18" charset="0"/>
              </a:rPr>
              <a:t>It is our hearts He is interested in. </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Since my very first Christmas until now my favourite Christmas Carol by Christina Rosetti  still sums up Christmas the best….What shall I give Him poor as I am………I will Give my Heart. </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God bless you this Christmas and always.</a:t>
            </a:r>
            <a:endParaRPr lang="en-GB" sz="1050" dirty="0">
              <a:effectLst/>
              <a:ea typeface="Times New Roman" panose="02020603050405020304" pitchFamily="18" charset="0"/>
            </a:endParaRPr>
          </a:p>
          <a:p>
            <a:pPr fontAlgn="t">
              <a:spcAft>
                <a:spcPts val="375"/>
              </a:spcAft>
            </a:pPr>
            <a:r>
              <a:rPr lang="en-GB" sz="1050" spc="75" dirty="0">
                <a:solidFill>
                  <a:srgbClr val="003300"/>
                </a:solidFill>
                <a:effectLst/>
                <a:ea typeface="Times New Roman" panose="02020603050405020304" pitchFamily="18" charset="0"/>
              </a:rPr>
              <a:t>Cammy</a:t>
            </a:r>
            <a:endParaRPr lang="en-GB" sz="1050" dirty="0">
              <a:effectLst/>
              <a:ea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9744CA8-F3FE-4B54-9CD3-611468FC3B24}"/>
              </a:ext>
            </a:extLst>
          </p:cNvPr>
          <p:cNvGraphicFramePr>
            <a:graphicFrameLocks noGrp="1"/>
          </p:cNvGraphicFramePr>
          <p:nvPr>
            <p:extLst>
              <p:ext uri="{D42A27DB-BD31-4B8C-83A1-F6EECF244321}">
                <p14:modId xmlns:p14="http://schemas.microsoft.com/office/powerpoint/2010/main" val="1453061205"/>
              </p:ext>
            </p:extLst>
          </p:nvPr>
        </p:nvGraphicFramePr>
        <p:xfrm>
          <a:off x="5865961" y="681486"/>
          <a:ext cx="3887639" cy="7690447"/>
        </p:xfrm>
        <a:graphic>
          <a:graphicData uri="http://schemas.openxmlformats.org/drawingml/2006/table">
            <a:tbl>
              <a:tblPr>
                <a:tableStyleId>{5C22544A-7EE6-4342-B048-85BDC9FD1C3A}</a:tableStyleId>
              </a:tblPr>
              <a:tblGrid>
                <a:gridCol w="1438672">
                  <a:extLst>
                    <a:ext uri="{9D8B030D-6E8A-4147-A177-3AD203B41FA5}">
                      <a16:colId xmlns:a16="http://schemas.microsoft.com/office/drawing/2014/main" val="3707098951"/>
                    </a:ext>
                  </a:extLst>
                </a:gridCol>
                <a:gridCol w="2448967">
                  <a:extLst>
                    <a:ext uri="{9D8B030D-6E8A-4147-A177-3AD203B41FA5}">
                      <a16:colId xmlns:a16="http://schemas.microsoft.com/office/drawing/2014/main" val="1699434561"/>
                    </a:ext>
                  </a:extLst>
                </a:gridCol>
              </a:tblGrid>
              <a:tr h="184256">
                <a:tc>
                  <a:txBody>
                    <a:bodyPr/>
                    <a:lstStyle/>
                    <a:p>
                      <a:pPr>
                        <a:lnSpc>
                          <a:spcPct val="115000"/>
                        </a:lnSpc>
                        <a:spcAft>
                          <a:spcPts val="600"/>
                        </a:spcAft>
                        <a:tabLst>
                          <a:tab pos="5029200" algn="l"/>
                        </a:tabLst>
                      </a:pPr>
                      <a:r>
                        <a:rPr lang="en-US" sz="1100" dirty="0">
                          <a:effectLst/>
                        </a:rPr>
                        <a:t>Cammy Mackenzie</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Minister</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endParaRPr lang="en-US" sz="1100" dirty="0">
                        <a:effectLst/>
                      </a:endParaRPr>
                    </a:p>
                  </a:txBody>
                  <a:tcPr marL="68580" marR="68580" marT="0" marB="0">
                    <a:noFill/>
                  </a:tcPr>
                </a:tc>
                <a:extLst>
                  <a:ext uri="{0D108BD9-81ED-4DB2-BD59-A6C34878D82A}">
                    <a16:rowId xmlns:a16="http://schemas.microsoft.com/office/drawing/2014/main" val="3981789632"/>
                  </a:ext>
                </a:extLst>
              </a:tr>
              <a:tr h="274563">
                <a:tc>
                  <a:txBody>
                    <a:bodyPr/>
                    <a:lstStyle/>
                    <a:p>
                      <a:pPr>
                        <a:lnSpc>
                          <a:spcPct val="115000"/>
                        </a:lnSpc>
                        <a:spcAft>
                          <a:spcPts val="600"/>
                        </a:spcAft>
                        <a:tabLst>
                          <a:tab pos="5029200" algn="l"/>
                        </a:tabLst>
                      </a:pPr>
                      <a:r>
                        <a:rPr lang="en-US" sz="1100" dirty="0">
                          <a:effectLst/>
                        </a:rPr>
                        <a:t>Liz Crocker</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Deacon</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4040934241"/>
                  </a:ext>
                </a:extLst>
              </a:tr>
              <a:tr h="162284">
                <a:tc>
                  <a:txBody>
                    <a:bodyPr/>
                    <a:lstStyle/>
                    <a:p>
                      <a:pPr>
                        <a:lnSpc>
                          <a:spcPct val="115000"/>
                        </a:lnSpc>
                        <a:spcAft>
                          <a:spcPts val="600"/>
                        </a:spcAft>
                        <a:tabLst>
                          <a:tab pos="5029200" algn="l"/>
                        </a:tabLst>
                      </a:pPr>
                      <a:r>
                        <a:rPr lang="en-US" sz="1100" dirty="0">
                          <a:effectLst/>
                        </a:rPr>
                        <a:t>Janet McKenzie</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Ordained Local Minister</a:t>
                      </a:r>
                    </a:p>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3405300002"/>
                  </a:ext>
                </a:extLst>
              </a:tr>
              <a:tr h="274563">
                <a:tc>
                  <a:txBody>
                    <a:bodyPr/>
                    <a:lstStyle/>
                    <a:p>
                      <a:pPr>
                        <a:lnSpc>
                          <a:spcPct val="115000"/>
                        </a:lnSpc>
                        <a:spcAft>
                          <a:spcPts val="600"/>
                        </a:spcAft>
                        <a:tabLst>
                          <a:tab pos="5029200" algn="l"/>
                        </a:tabLst>
                      </a:pPr>
                      <a:r>
                        <a:rPr lang="en-US" sz="1100">
                          <a:effectLst/>
                        </a:rPr>
                        <a:t>Ivor Forrest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Pastoral Assistant</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09259448"/>
                  </a:ext>
                </a:extLst>
              </a:tr>
              <a:tr h="459721">
                <a:tc>
                  <a:txBody>
                    <a:bodyPr/>
                    <a:lstStyle/>
                    <a:p>
                      <a:pPr>
                        <a:lnSpc>
                          <a:spcPct val="115000"/>
                        </a:lnSpc>
                        <a:spcAft>
                          <a:spcPts val="600"/>
                        </a:spcAft>
                        <a:tabLst>
                          <a:tab pos="5029200" algn="l"/>
                        </a:tabLst>
                      </a:pPr>
                      <a:r>
                        <a:rPr lang="en-US" sz="1100" dirty="0">
                          <a:effectLst/>
                        </a:rPr>
                        <a:t>Sheila Bertram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Session Clerk</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72695668"/>
                  </a:ext>
                </a:extLst>
              </a:tr>
              <a:tr h="499966">
                <a:tc>
                  <a:txBody>
                    <a:bodyPr/>
                    <a:lstStyle/>
                    <a:p>
                      <a:pPr>
                        <a:lnSpc>
                          <a:spcPct val="115000"/>
                        </a:lnSpc>
                        <a:spcAft>
                          <a:spcPts val="600"/>
                        </a:spcAft>
                        <a:tabLst>
                          <a:tab pos="5029200" algn="l"/>
                        </a:tabLst>
                      </a:pPr>
                      <a:r>
                        <a:rPr lang="en-US" sz="1100" dirty="0">
                          <a:effectLst/>
                        </a:rPr>
                        <a:t>Alice Bertram</a:t>
                      </a: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Muriel Galbraith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GB" sz="1100" dirty="0">
                          <a:effectLst/>
                          <a:latin typeface="+mn-lt"/>
                          <a:ea typeface="SimSun" panose="02010600030101010101" pitchFamily="2" charset="-122"/>
                          <a:cs typeface="Arial" panose="020B0604020202020204" pitchFamily="34" charset="0"/>
                        </a:rPr>
                        <a:t>Presbytery Elder </a:t>
                      </a:r>
                    </a:p>
                    <a:p>
                      <a:pPr>
                        <a:lnSpc>
                          <a:spcPct val="115000"/>
                        </a:lnSpc>
                        <a:spcAft>
                          <a:spcPts val="600"/>
                        </a:spcAft>
                        <a:tabLst>
                          <a:tab pos="5029200" algn="l"/>
                        </a:tabLst>
                      </a:pPr>
                      <a:r>
                        <a:rPr lang="en-GB" sz="1100" dirty="0">
                          <a:effectLst/>
                          <a:latin typeface="Calibri" panose="020F0502020204030204" pitchFamily="34" charset="0"/>
                          <a:ea typeface="SimSun" panose="02010600030101010101" pitchFamily="2" charset="-122"/>
                          <a:cs typeface="Calibri" panose="020F0502020204030204" pitchFamily="34" charset="0"/>
                        </a:rPr>
                        <a:t>Safeguarding</a:t>
                      </a:r>
                      <a:r>
                        <a:rPr lang="en-GB" sz="1200" dirty="0">
                          <a:effectLst/>
                          <a:latin typeface="Times New Roman" panose="02020603050405020304" pitchFamily="18" charset="0"/>
                          <a:ea typeface="SimSun" panose="02010600030101010101" pitchFamily="2" charset="-122"/>
                          <a:cs typeface="Arial" panose="020B0604020202020204" pitchFamily="34" charset="0"/>
                        </a:rPr>
                        <a:t> Coordinator</a:t>
                      </a:r>
                    </a:p>
                  </a:txBody>
                  <a:tcPr marL="68580" marR="68580" marT="0" marB="0">
                    <a:noFill/>
                  </a:tcPr>
                </a:tc>
                <a:extLst>
                  <a:ext uri="{0D108BD9-81ED-4DB2-BD59-A6C34878D82A}">
                    <a16:rowId xmlns:a16="http://schemas.microsoft.com/office/drawing/2014/main" val="3315350938"/>
                  </a:ext>
                </a:extLst>
              </a:tr>
              <a:tr h="370851">
                <a:tc>
                  <a:txBody>
                    <a:bodyPr/>
                    <a:lstStyle/>
                    <a:p>
                      <a:pPr>
                        <a:lnSpc>
                          <a:spcPct val="115000"/>
                        </a:lnSpc>
                        <a:spcAft>
                          <a:spcPts val="600"/>
                        </a:spcAft>
                        <a:tabLst>
                          <a:tab pos="5029200" algn="l"/>
                        </a:tabLst>
                      </a:pPr>
                      <a:r>
                        <a:rPr lang="en-US" sz="1100">
                          <a:effectLst/>
                        </a:rPr>
                        <a:t>Margaret Ballantyne</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Organist</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737450678"/>
                  </a:ext>
                </a:extLst>
              </a:tr>
              <a:tr h="943896">
                <a:tc>
                  <a:txBody>
                    <a:bodyPr/>
                    <a:lstStyle/>
                    <a:p>
                      <a:pPr>
                        <a:lnSpc>
                          <a:spcPct val="115000"/>
                        </a:lnSpc>
                        <a:spcAft>
                          <a:spcPts val="600"/>
                        </a:spcAft>
                        <a:tabLst>
                          <a:tab pos="5029200" algn="l"/>
                        </a:tabLst>
                      </a:pPr>
                      <a:r>
                        <a:rPr lang="en-US" sz="1100" dirty="0">
                          <a:effectLst/>
                        </a:rPr>
                        <a:t>Alice Laing</a:t>
                      </a:r>
                    </a:p>
                    <a:p>
                      <a:pPr>
                        <a:lnSpc>
                          <a:spcPct val="115000"/>
                        </a:lnSpc>
                        <a:spcAft>
                          <a:spcPts val="600"/>
                        </a:spcAft>
                        <a:tabLst>
                          <a:tab pos="5029200" algn="l"/>
                        </a:tabLst>
                      </a:pPr>
                      <a:endParaRPr lang="en-US" sz="11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Denise Forrest</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Roll Keeper, Session Clerk</a:t>
                      </a:r>
                    </a:p>
                    <a:p>
                      <a:pPr>
                        <a:lnSpc>
                          <a:spcPct val="115000"/>
                        </a:lnSpc>
                        <a:spcAft>
                          <a:spcPts val="600"/>
                        </a:spcAft>
                        <a:tabLst>
                          <a:tab pos="5029200" algn="l"/>
                        </a:tabLst>
                      </a:pPr>
                      <a:r>
                        <a:rPr lang="en-US" sz="1100" dirty="0">
                          <a:effectLst/>
                        </a:rPr>
                        <a:t>Social Convener</a:t>
                      </a:r>
                    </a:p>
                    <a:p>
                      <a:pPr>
                        <a:lnSpc>
                          <a:spcPct val="115000"/>
                        </a:lnSpc>
                        <a:spcAft>
                          <a:spcPts val="600"/>
                        </a:spcAft>
                        <a:tabLst>
                          <a:tab pos="5029200" algn="l"/>
                        </a:tabLst>
                      </a:pPr>
                      <a:r>
                        <a:rPr lang="en-US" sz="1100" dirty="0">
                          <a:effectLst/>
                        </a:rPr>
                        <a:t> Treasurer                                                                                      </a:t>
                      </a:r>
                      <a:r>
                        <a:rPr lang="en-GB" sz="1200" dirty="0">
                          <a:effectLst/>
                          <a:latin typeface="Times New Roman" panose="02020603050405020304" pitchFamily="18" charset="0"/>
                          <a:ea typeface="SimSun" panose="02010600030101010101" pitchFamily="2" charset="-122"/>
                          <a:cs typeface="Arial" panose="020B0604020202020204" pitchFamily="34" charset="0"/>
                        </a:rPr>
                        <a:t>                                                                             </a:t>
                      </a:r>
                    </a:p>
                  </a:txBody>
                  <a:tcPr marL="68580" marR="68580" marT="0" marB="0">
                    <a:noFill/>
                  </a:tcPr>
                </a:tc>
                <a:extLst>
                  <a:ext uri="{0D108BD9-81ED-4DB2-BD59-A6C34878D82A}">
                    <a16:rowId xmlns:a16="http://schemas.microsoft.com/office/drawing/2014/main" val="522357429"/>
                  </a:ext>
                </a:extLst>
              </a:tr>
              <a:tr h="970094">
                <a:tc>
                  <a:txBody>
                    <a:bodyPr/>
                    <a:lstStyle/>
                    <a:p>
                      <a:pPr>
                        <a:lnSpc>
                          <a:spcPct val="115000"/>
                        </a:lnSpc>
                        <a:spcAft>
                          <a:spcPts val="600"/>
                        </a:spcAft>
                        <a:tabLst>
                          <a:tab pos="5029200" algn="l"/>
                        </a:tabLst>
                      </a:pPr>
                      <a:r>
                        <a:rPr lang="en-US" sz="1100" dirty="0">
                          <a:effectLst/>
                        </a:rPr>
                        <a:t>Beth Ferrier  </a:t>
                      </a:r>
                    </a:p>
                    <a:p>
                      <a:pPr>
                        <a:lnSpc>
                          <a:spcPct val="115000"/>
                        </a:lnSpc>
                        <a:spcAft>
                          <a:spcPts val="600"/>
                        </a:spcAft>
                        <a:tabLst>
                          <a:tab pos="5029200" algn="l"/>
                        </a:tabLst>
                      </a:pPr>
                      <a:endParaRPr lang="en-US" sz="11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Sheena Anderson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Messy Church Leader,         </a:t>
                      </a:r>
                    </a:p>
                    <a:p>
                      <a:pPr>
                        <a:lnSpc>
                          <a:spcPct val="115000"/>
                        </a:lnSpc>
                        <a:spcAft>
                          <a:spcPts val="600"/>
                        </a:spcAft>
                        <a:tabLst>
                          <a:tab pos="5029200" algn="l"/>
                        </a:tabLst>
                      </a:pPr>
                      <a:r>
                        <a:rPr lang="en-US" sz="1100" dirty="0">
                          <a:effectLst/>
                        </a:rPr>
                        <a:t>Chronicle editor</a:t>
                      </a:r>
                    </a:p>
                    <a:p>
                      <a:pPr>
                        <a:lnSpc>
                          <a:spcPct val="115000"/>
                        </a:lnSpc>
                        <a:spcAft>
                          <a:spcPts val="600"/>
                        </a:spcAft>
                        <a:tabLst>
                          <a:tab pos="5029200" algn="l"/>
                        </a:tabLst>
                      </a:pPr>
                      <a:r>
                        <a:rPr lang="en-US" sz="1100" dirty="0">
                          <a:effectLst/>
                        </a:rPr>
                        <a:t>Sunday Teas,                         </a:t>
                      </a:r>
                    </a:p>
                    <a:p>
                      <a:pPr>
                        <a:lnSpc>
                          <a:spcPct val="115000"/>
                        </a:lnSpc>
                        <a:spcAft>
                          <a:spcPts val="600"/>
                        </a:spcAft>
                        <a:tabLst>
                          <a:tab pos="5029200" algn="l"/>
                        </a:tabLst>
                      </a:pPr>
                      <a:r>
                        <a:rPr lang="en-US" sz="1100" dirty="0">
                          <a:effectLst/>
                        </a:rPr>
                        <a:t> Life and Work </a:t>
                      </a:r>
                    </a:p>
                    <a:p>
                      <a:pPr>
                        <a:lnSpc>
                          <a:spcPct val="115000"/>
                        </a:lnSpc>
                        <a:spcAft>
                          <a:spcPts val="600"/>
                        </a:spcAft>
                        <a:tabLst>
                          <a:tab pos="5029200" algn="l"/>
                        </a:tabLst>
                      </a:pPr>
                      <a:endParaRPr lang="en-GB" sz="8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70194252"/>
                  </a:ext>
                </a:extLst>
              </a:tr>
              <a:tr h="970040">
                <a:tc>
                  <a:txBody>
                    <a:bodyPr/>
                    <a:lstStyle/>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Pat Wilson  </a:t>
                      </a:r>
                    </a:p>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                                        </a:t>
                      </a:r>
                    </a:p>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Bill &amp; Anna Cormack                    </a:t>
                      </a:r>
                    </a:p>
                  </a:txBody>
                  <a:tcPr marL="68580" marR="68580" marT="0" marB="0">
                    <a:noFill/>
                  </a:tcPr>
                </a:tc>
                <a:tc>
                  <a:txBody>
                    <a:bodyPr/>
                    <a:lstStyle/>
                    <a:p>
                      <a:pPr marL="0" marR="0" lvl="0" indent="0" algn="l" defTabSz="914400" rtl="0" eaLnBrk="1" fontAlgn="auto" latinLnBrk="0" hangingPunct="1">
                        <a:lnSpc>
                          <a:spcPct val="115000"/>
                        </a:lnSpc>
                        <a:spcBef>
                          <a:spcPts val="0"/>
                        </a:spcBef>
                        <a:spcAft>
                          <a:spcPts val="600"/>
                        </a:spcAft>
                        <a:buClrTx/>
                        <a:buSzTx/>
                        <a:buFontTx/>
                        <a:buNone/>
                        <a:tabLst>
                          <a:tab pos="5029200" algn="l"/>
                        </a:tabLst>
                        <a:defRPr/>
                      </a:pPr>
                      <a:r>
                        <a:rPr lang="en-GB" sz="1100" kern="1200" dirty="0">
                          <a:solidFill>
                            <a:schemeClr val="dk1"/>
                          </a:solidFill>
                          <a:effectLst/>
                          <a:latin typeface="+mn-lt"/>
                          <a:ea typeface="+mn-ea"/>
                          <a:cs typeface="+mn-cs"/>
                        </a:rPr>
                        <a:t> Flower Convenor</a:t>
                      </a:r>
                    </a:p>
                    <a:p>
                      <a:pPr marL="0" marR="0" lvl="0" indent="0" algn="l" defTabSz="914400" rtl="0" eaLnBrk="1" fontAlgn="auto" latinLnBrk="0" hangingPunct="1">
                        <a:lnSpc>
                          <a:spcPct val="115000"/>
                        </a:lnSpc>
                        <a:spcBef>
                          <a:spcPts val="0"/>
                        </a:spcBef>
                        <a:spcAft>
                          <a:spcPts val="600"/>
                        </a:spcAft>
                        <a:buClrTx/>
                        <a:buSzTx/>
                        <a:buFontTx/>
                        <a:buNone/>
                        <a:tabLst>
                          <a:tab pos="5029200" algn="l"/>
                        </a:tabLst>
                        <a:defRPr/>
                      </a:pPr>
                      <a:endParaRPr lang="en-GB" sz="1200" kern="1200" dirty="0">
                        <a:solidFill>
                          <a:schemeClr val="dk1"/>
                        </a:solidFill>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tab pos="5029200" algn="l"/>
                        </a:tabLst>
                        <a:defRPr/>
                      </a:pPr>
                      <a:r>
                        <a:rPr lang="en-GB" sz="1100" kern="1200" dirty="0">
                          <a:solidFill>
                            <a:schemeClr val="dk1"/>
                          </a:solidFill>
                          <a:effectLst/>
                          <a:latin typeface="+mn-lt"/>
                          <a:ea typeface="+mn-ea"/>
                          <a:cs typeface="+mn-cs"/>
                        </a:rPr>
                        <a:t>Chronicle Collators</a:t>
                      </a:r>
                    </a:p>
                  </a:txBody>
                  <a:tcPr marL="68580" marR="68580" marT="0" marB="0">
                    <a:noFill/>
                  </a:tcPr>
                </a:tc>
                <a:extLst>
                  <a:ext uri="{0D108BD9-81ED-4DB2-BD59-A6C34878D82A}">
                    <a16:rowId xmlns:a16="http://schemas.microsoft.com/office/drawing/2014/main" val="1245504406"/>
                  </a:ext>
                </a:extLst>
              </a:tr>
              <a:tr h="197344">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13971487"/>
                  </a:ext>
                </a:extLst>
              </a:tr>
              <a:tr h="334896">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020985090"/>
                  </a:ext>
                </a:extLst>
              </a:tr>
              <a:tr h="447682">
                <a:tc>
                  <a:txBody>
                    <a:bodyPr/>
                    <a:lstStyle/>
                    <a:p>
                      <a:pPr>
                        <a:lnSpc>
                          <a:spcPct val="115000"/>
                        </a:lnSpc>
                        <a:spcAft>
                          <a:spcPts val="600"/>
                        </a:spcAft>
                        <a:tabLst>
                          <a:tab pos="5029200" algn="l"/>
                        </a:tabLst>
                      </a:pPr>
                      <a:endParaRPr lang="en-US" sz="1100" dirty="0">
                        <a:effectLst/>
                      </a:endParaRPr>
                    </a:p>
                  </a:txBody>
                  <a:tcPr marL="68580" marR="68580" marT="0" marB="0">
                    <a:noFill/>
                  </a:tcPr>
                </a:tc>
                <a:tc>
                  <a:txBody>
                    <a:bodyPr/>
                    <a:lstStyle/>
                    <a:p>
                      <a:pPr>
                        <a:lnSpc>
                          <a:spcPct val="115000"/>
                        </a:lnSpc>
                        <a:spcAft>
                          <a:spcPts val="600"/>
                        </a:spcAft>
                        <a:tabLst>
                          <a:tab pos="5029200" algn="l"/>
                        </a:tabLst>
                      </a:pPr>
                      <a:endParaRPr lang="en-US" sz="1100" dirty="0">
                        <a:effectLst/>
                      </a:endParaRPr>
                    </a:p>
                  </a:txBody>
                  <a:tcPr marL="68580" marR="68580" marT="0" marB="0">
                    <a:noFill/>
                  </a:tcPr>
                </a:tc>
                <a:extLst>
                  <a:ext uri="{0D108BD9-81ED-4DB2-BD59-A6C34878D82A}">
                    <a16:rowId xmlns:a16="http://schemas.microsoft.com/office/drawing/2014/main" val="4071032587"/>
                  </a:ext>
                </a:extLst>
              </a:tr>
              <a:tr h="517856">
                <a:tc>
                  <a:txBody>
                    <a:bodyPr/>
                    <a:lstStyle/>
                    <a:p>
                      <a:pPr>
                        <a:lnSpc>
                          <a:spcPct val="115000"/>
                        </a:lnSpc>
                        <a:spcAft>
                          <a:spcPts val="600"/>
                        </a:spcAft>
                        <a:tabLst>
                          <a:tab pos="5029200" algn="l"/>
                        </a:tabLst>
                      </a:pPr>
                      <a:r>
                        <a:rPr lang="en-US" sz="1100" dirty="0">
                          <a:effectLst/>
                        </a:rPr>
                        <a:t>  </a:t>
                      </a: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58306235"/>
                  </a:ext>
                </a:extLst>
              </a:tr>
              <a:tr h="274563">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81693165"/>
                  </a:ext>
                </a:extLst>
              </a:tr>
            </a:tbl>
          </a:graphicData>
        </a:graphic>
      </p:graphicFrame>
    </p:spTree>
    <p:extLst>
      <p:ext uri="{BB962C8B-B14F-4D97-AF65-F5344CB8AC3E}">
        <p14:creationId xmlns:p14="http://schemas.microsoft.com/office/powerpoint/2010/main" val="78876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10D30F-EA29-43A4-9C6C-22EB015A34A5}"/>
              </a:ext>
            </a:extLst>
          </p:cNvPr>
          <p:cNvSpPr>
            <a:spLocks noGrp="1"/>
          </p:cNvSpPr>
          <p:nvPr>
            <p:ph sz="half" idx="2"/>
          </p:nvPr>
        </p:nvSpPr>
        <p:spPr>
          <a:xfrm>
            <a:off x="5014912" y="381000"/>
            <a:ext cx="4405993" cy="6146800"/>
          </a:xfrm>
        </p:spPr>
        <p:txBody>
          <a:bodyPr>
            <a:normAutofit/>
          </a:bodyPr>
          <a:lstStyle/>
          <a:p>
            <a:pPr marL="0" indent="0">
              <a:buNone/>
            </a:pPr>
            <a:r>
              <a:rPr lang="en-GB" dirty="0"/>
              <a:t>                   </a:t>
            </a:r>
            <a:endParaRPr lang="en-GB" sz="1600" dirty="0"/>
          </a:p>
        </p:txBody>
      </p:sp>
      <p:sp>
        <p:nvSpPr>
          <p:cNvPr id="2" name="Content Placeholder 1">
            <a:extLst>
              <a:ext uri="{FF2B5EF4-FFF2-40B4-BE49-F238E27FC236}">
                <a16:creationId xmlns:a16="http://schemas.microsoft.com/office/drawing/2014/main" id="{159941FF-8516-4797-AA77-CFD3EB591F79}"/>
              </a:ext>
            </a:extLst>
          </p:cNvPr>
          <p:cNvSpPr>
            <a:spLocks noGrp="1"/>
          </p:cNvSpPr>
          <p:nvPr>
            <p:ph sz="half" idx="1"/>
          </p:nvPr>
        </p:nvSpPr>
        <p:spPr>
          <a:xfrm>
            <a:off x="274265" y="110068"/>
            <a:ext cx="4616823" cy="6815666"/>
          </a:xfrm>
        </p:spPr>
        <p:txBody>
          <a:bodyPr>
            <a:noAutofit/>
          </a:bodyPr>
          <a:lstStyle/>
          <a:p>
            <a:pPr marL="0" indent="0">
              <a:buNone/>
            </a:pPr>
            <a:r>
              <a:rPr lang="en-GB" sz="1200" dirty="0"/>
              <a:t>                                                    </a:t>
            </a:r>
            <a:r>
              <a:rPr lang="en-GB" sz="1200" b="1" dirty="0"/>
              <a:t>TR0N NEWS</a:t>
            </a:r>
          </a:p>
          <a:p>
            <a:pPr marL="0" indent="0">
              <a:buNone/>
            </a:pPr>
            <a:r>
              <a:rPr lang="en-GB" sz="1200" b="1" dirty="0"/>
              <a:t>NEW BAB</a:t>
            </a:r>
            <a:r>
              <a:rPr lang="en-GB" sz="1200" b="1" kern="0" dirty="0"/>
              <a:t>Y                                                                                                         </a:t>
            </a:r>
            <a:r>
              <a:rPr lang="en-GB" sz="1100" dirty="0"/>
              <a:t>Congratulations to Eddie &amp; Beth Ferrier on the birth of their great grand son Hamish William Fergus </a:t>
            </a:r>
            <a:r>
              <a:rPr lang="en-GB" sz="1100" dirty="0" err="1"/>
              <a:t>Pryde</a:t>
            </a:r>
            <a:r>
              <a:rPr lang="en-GB" sz="1100" dirty="0"/>
              <a:t>.</a:t>
            </a:r>
          </a:p>
          <a:p>
            <a:pPr marL="0" indent="0">
              <a:buNone/>
            </a:pPr>
            <a:r>
              <a:rPr lang="en-GB" sz="1200" b="1" dirty="0"/>
              <a:t>BIRTHDAYS</a:t>
            </a:r>
            <a:endParaRPr lang="en-GB" sz="1200" b="1" kern="0" dirty="0"/>
          </a:p>
          <a:p>
            <a:pPr marL="0" indent="0">
              <a:buNone/>
            </a:pPr>
            <a:r>
              <a:rPr lang="en-GB" sz="1100" dirty="0"/>
              <a:t>Belated birthday wishes to Beth Ferrier who celebrated her 80th birthday in September. </a:t>
            </a:r>
          </a:p>
          <a:p>
            <a:pPr marL="0" indent="0">
              <a:buNone/>
            </a:pPr>
            <a:r>
              <a:rPr lang="en-GB" sz="1200" b="1" dirty="0"/>
              <a:t>ACHIEVEMENTS </a:t>
            </a:r>
          </a:p>
          <a:p>
            <a:pPr marL="0" indent="0">
              <a:buNone/>
            </a:pPr>
            <a:r>
              <a:rPr lang="en-GB" sz="1200" dirty="0"/>
              <a:t>Glyn  Evans  was the 2021 winner of the first “MASTERS” A new tournament in the </a:t>
            </a:r>
            <a:r>
              <a:rPr lang="en-GB" sz="1200" dirty="0" err="1"/>
              <a:t>Dumbar</a:t>
            </a:r>
            <a:r>
              <a:rPr lang="en-GB" sz="1200"/>
              <a:t> Pool </a:t>
            </a:r>
            <a:r>
              <a:rPr lang="en-GB" sz="1200" dirty="0"/>
              <a:t>League.  Massive Congratulations.</a:t>
            </a:r>
          </a:p>
          <a:p>
            <a:pPr marL="0" indent="0">
              <a:buNone/>
            </a:pPr>
            <a:r>
              <a:rPr lang="en-GB" sz="1200" dirty="0"/>
              <a:t>Muriel Galbraith’s grandson Sonny Holmes, at only 16years of age, won the Abercorn Senior Tennis Tournament, beating his coach. The No.1 seed. Well done Sonny…..a great achievement.</a:t>
            </a:r>
            <a:r>
              <a:rPr lang="en-GB" sz="1200" b="1" dirty="0"/>
              <a:t> </a:t>
            </a:r>
          </a:p>
          <a:p>
            <a:pPr marL="0" indent="0">
              <a:buNone/>
            </a:pPr>
            <a:r>
              <a:rPr lang="en-GB" sz="1200" b="1" dirty="0"/>
              <a:t>NEW MEMBERS </a:t>
            </a:r>
          </a:p>
          <a:p>
            <a:pPr marL="0" indent="0">
              <a:buNone/>
            </a:pPr>
            <a:r>
              <a:rPr lang="en-GB" sz="1200" dirty="0"/>
              <a:t> The congregation of the Tron Kirk </a:t>
            </a:r>
            <a:r>
              <a:rPr lang="en-GB" sz="1200" dirty="0" err="1"/>
              <a:t>Moredun</a:t>
            </a:r>
            <a:r>
              <a:rPr lang="en-GB" sz="1200" dirty="0"/>
              <a:t> welcomed three new members. Glynn Evan, Laura Crocker, Susan Speirs, </a:t>
            </a:r>
            <a:r>
              <a:rPr lang="en-GB" sz="1200" b="1" dirty="0"/>
              <a:t>                                                           </a:t>
            </a:r>
            <a:r>
              <a:rPr lang="en-GB" sz="1100" dirty="0"/>
              <a:t>                                           </a:t>
            </a:r>
          </a:p>
          <a:p>
            <a:pPr marL="0" indent="0">
              <a:lnSpc>
                <a:spcPct val="100000"/>
              </a:lnSpc>
              <a:buNone/>
            </a:pPr>
            <a:r>
              <a:rPr lang="en-GB" sz="1200" b="1" dirty="0"/>
              <a:t>OUR VISITOR                                                                                         </a:t>
            </a:r>
            <a:r>
              <a:rPr lang="en-GB" sz="1200" dirty="0"/>
              <a:t> </a:t>
            </a:r>
          </a:p>
          <a:p>
            <a:pPr marL="0" indent="0">
              <a:lnSpc>
                <a:spcPct val="100000"/>
              </a:lnSpc>
              <a:buNone/>
            </a:pPr>
            <a:r>
              <a:rPr lang="en-GB" sz="1200" dirty="0"/>
              <a:t>The Moderator of the general assembly Rt. Hon. Lord Wallace of </a:t>
            </a:r>
            <a:r>
              <a:rPr lang="en-GB" sz="1200" dirty="0" err="1"/>
              <a:t>Tankerness</a:t>
            </a:r>
            <a:r>
              <a:rPr lang="en-GB" sz="1200" dirty="0"/>
              <a:t> QC conducted the service on 17</a:t>
            </a:r>
            <a:r>
              <a:rPr lang="en-GB" sz="1200" baseline="30000" dirty="0"/>
              <a:t>th</a:t>
            </a:r>
            <a:r>
              <a:rPr lang="en-GB" sz="1200" dirty="0"/>
              <a:t> Oct. to a full congregation and afterwards had tea, cake &amp; chat in the hall before being taken out for lunch at the Melville Inn. Bridget Shearer had the honour of taking her vows to join the Tron Kirk Congregation during the service  The Bertram sisters were presented with long service certificates as elders for an amazing almost 100years.  Alice 49 years and Sheila 48. An incredible achievement. The moderators wife and the others were</a:t>
            </a:r>
            <a:r>
              <a:rPr lang="en-GB" sz="1200" b="1" dirty="0"/>
              <a:t> </a:t>
            </a:r>
            <a:r>
              <a:rPr lang="en-GB" sz="1200" dirty="0"/>
              <a:t>presented with  beautiful flower bouquets.</a:t>
            </a:r>
            <a:r>
              <a:rPr lang="en-GB" sz="1200" b="1" dirty="0"/>
              <a:t>                                                    </a:t>
            </a:r>
            <a:endParaRPr lang="en-GB" sz="1100" dirty="0"/>
          </a:p>
          <a:p>
            <a:pPr marL="0" indent="0">
              <a:lnSpc>
                <a:spcPct val="100000"/>
              </a:lnSpc>
              <a:buNone/>
            </a:pPr>
            <a:r>
              <a:rPr lang="en-GB" sz="1200" b="1" cap="all" dirty="0" err="1"/>
              <a:t>AdVANCED</a:t>
            </a:r>
            <a:r>
              <a:rPr lang="en-GB" sz="1200" b="1" cap="all" dirty="0"/>
              <a:t> NOTICE</a:t>
            </a:r>
            <a:r>
              <a:rPr lang="en-GB" sz="1200" dirty="0"/>
              <a:t> </a:t>
            </a:r>
            <a:r>
              <a:rPr lang="en-GB" sz="1200" b="1" cap="all" dirty="0"/>
              <a:t>FOR: A Week of Prayer for Christian Unity. </a:t>
            </a:r>
            <a:r>
              <a:rPr lang="en-GB" sz="1200" cap="all" dirty="0"/>
              <a:t>7</a:t>
            </a:r>
            <a:r>
              <a:rPr lang="en-GB" sz="1200" cap="all" baseline="30000" dirty="0"/>
              <a:t>TH</a:t>
            </a:r>
            <a:r>
              <a:rPr lang="en-GB" sz="1200" cap="all" dirty="0"/>
              <a:t> </a:t>
            </a:r>
            <a:r>
              <a:rPr lang="en-GB" sz="1100" cap="all" dirty="0"/>
              <a:t>J</a:t>
            </a:r>
            <a:r>
              <a:rPr lang="en-GB" sz="1100" dirty="0"/>
              <a:t>anuary     Short Service in St Barnabas 2.00pm</a:t>
            </a:r>
          </a:p>
          <a:p>
            <a:pPr marL="0" indent="0">
              <a:lnSpc>
                <a:spcPct val="100000"/>
              </a:lnSpc>
              <a:buNone/>
            </a:pPr>
            <a:r>
              <a:rPr lang="en-GB" sz="1100" dirty="0"/>
              <a:t>20th January     Main Service – This will be on Zoom at 7.00pm</a:t>
            </a:r>
          </a:p>
          <a:p>
            <a:pPr marL="0" indent="0">
              <a:lnSpc>
                <a:spcPct val="100000"/>
              </a:lnSpc>
              <a:buNone/>
            </a:pPr>
            <a:r>
              <a:rPr lang="en-GB" sz="1200" cap="all" dirty="0"/>
              <a:t>  </a:t>
            </a:r>
          </a:p>
          <a:p>
            <a:pPr marL="0" indent="0">
              <a:lnSpc>
                <a:spcPct val="100000"/>
              </a:lnSpc>
              <a:buNone/>
            </a:pPr>
            <a:endParaRPr lang="en-GB" sz="1200" b="1" cap="all" dirty="0"/>
          </a:p>
          <a:p>
            <a:pPr marL="0" indent="0">
              <a:lnSpc>
                <a:spcPct val="100000"/>
              </a:lnSpc>
              <a:buNone/>
            </a:pPr>
            <a:endParaRPr lang="en-GB" sz="1200" dirty="0">
              <a:latin typeface="Calibri" panose="020F0502020204030204" pitchFamily="34" charset="0"/>
            </a:endParaRPr>
          </a:p>
          <a:p>
            <a:pPr marL="0" indent="0">
              <a:lnSpc>
                <a:spcPct val="100000"/>
              </a:lnSpc>
              <a:buNone/>
            </a:pPr>
            <a:endParaRPr lang="en-GB" sz="1200" b="1" cap="all" dirty="0"/>
          </a:p>
          <a:p>
            <a:pPr marL="0" indent="0">
              <a:lnSpc>
                <a:spcPct val="100000"/>
              </a:lnSpc>
              <a:buNone/>
            </a:pPr>
            <a:endParaRPr lang="en-GB" sz="1200" cap="small" dirty="0"/>
          </a:p>
          <a:p>
            <a:pPr marL="0" indent="0">
              <a:lnSpc>
                <a:spcPct val="100000"/>
              </a:lnSpc>
              <a:buNone/>
            </a:pPr>
            <a:endParaRPr lang="en-GB" sz="1200" b="1" dirty="0"/>
          </a:p>
          <a:p>
            <a:pPr marL="0" indent="0">
              <a:lnSpc>
                <a:spcPct val="100000"/>
              </a:lnSpc>
              <a:buNone/>
            </a:pPr>
            <a:endParaRPr lang="en-GB" sz="1200" b="1" dirty="0"/>
          </a:p>
          <a:p>
            <a:pPr marL="0" indent="0">
              <a:lnSpc>
                <a:spcPct val="100000"/>
              </a:lnSpc>
              <a:buNone/>
            </a:pPr>
            <a:r>
              <a:rPr lang="en-GB" sz="1100" dirty="0"/>
              <a:t>.                                                                                                 .                                                                                                                                                        </a:t>
            </a:r>
          </a:p>
          <a:p>
            <a:pPr marL="0" indent="0">
              <a:buNone/>
            </a:pPr>
            <a:r>
              <a:rPr lang="en-GB" sz="1200" b="1" dirty="0"/>
              <a:t> </a:t>
            </a:r>
            <a:r>
              <a:rPr lang="en-GB" sz="1200" dirty="0"/>
              <a:t>                                                         14</a:t>
            </a:r>
          </a:p>
          <a:p>
            <a:pPr marL="0" indent="0">
              <a:buNone/>
            </a:pPr>
            <a:endParaRPr lang="en-GB" sz="1200" dirty="0"/>
          </a:p>
          <a:p>
            <a:pPr marL="0" indent="0">
              <a:buNone/>
            </a:pPr>
            <a:r>
              <a:rPr lang="en-GB" sz="1200" dirty="0"/>
              <a:t>                                                                                                                      14</a:t>
            </a:r>
          </a:p>
        </p:txBody>
      </p:sp>
      <p:sp>
        <p:nvSpPr>
          <p:cNvPr id="5" name="TextBox 4">
            <a:extLst>
              <a:ext uri="{FF2B5EF4-FFF2-40B4-BE49-F238E27FC236}">
                <a16:creationId xmlns:a16="http://schemas.microsoft.com/office/drawing/2014/main" id="{1C8F57C5-054E-4270-9269-CCF103C8070D}"/>
              </a:ext>
            </a:extLst>
          </p:cNvPr>
          <p:cNvSpPr txBox="1"/>
          <p:nvPr/>
        </p:nvSpPr>
        <p:spPr>
          <a:xfrm>
            <a:off x="5189552" y="206427"/>
            <a:ext cx="4542845" cy="3139321"/>
          </a:xfrm>
          <a:prstGeom prst="rect">
            <a:avLst/>
          </a:prstGeom>
          <a:noFill/>
        </p:spPr>
        <p:txBody>
          <a:bodyPr wrap="square">
            <a:spAutoFit/>
          </a:bodyPr>
          <a:lstStyle/>
          <a:p>
            <a:pPr algn="just"/>
            <a:r>
              <a:rPr lang="en-GB" sz="1100" dirty="0">
                <a:effectLst/>
                <a:latin typeface="Calibri" panose="020F0502020204030204" pitchFamily="34" charset="0"/>
                <a:ea typeface="Times New Roman" panose="02020603050405020304" pitchFamily="18" charset="0"/>
              </a:rPr>
              <a:t>       A letter to Ministers, Session Clerks, Treasurers and Congregations,</a:t>
            </a:r>
          </a:p>
          <a:p>
            <a:pPr algn="just"/>
            <a:endParaRPr lang="en-GB" sz="1100" dirty="0">
              <a:effectLst/>
              <a:latin typeface="Arial" panose="020B0604020202020204" pitchFamily="34" charset="0"/>
              <a:ea typeface="Times New Roman" panose="02020603050405020304" pitchFamily="18" charset="0"/>
            </a:endParaRPr>
          </a:p>
          <a:p>
            <a:pPr algn="just"/>
            <a:r>
              <a:rPr lang="en-GB" sz="1100" dirty="0">
                <a:solidFill>
                  <a:srgbClr val="000000"/>
                </a:solidFill>
                <a:effectLst/>
                <a:latin typeface="Calibri" panose="020F0502020204030204" pitchFamily="34" charset="0"/>
                <a:ea typeface="Times New Roman" panose="02020603050405020304" pitchFamily="18" charset="0"/>
              </a:rPr>
              <a:t>On behalf of the Presbytery, I am writing to thank you and your Congregation for your financial generosity and hard work. Over these last eighteen months we have endured so many challenges in the life of our Church. No part of life was left untouched, each and every one of us isolated, cut off from others, forced to stay at home.  It has been an exceptionally tough time, whatever our circumstances have been at home, and the normal struggles of life have been exacerbated by lockdown. My prayers continue with everyone who has found these months particularly burdensome.</a:t>
            </a:r>
            <a:endParaRPr lang="en-GB" sz="1100" dirty="0">
              <a:effectLst/>
              <a:latin typeface="Times New Roman" panose="02020603050405020304" pitchFamily="18" charset="0"/>
              <a:ea typeface="Times New Roman" panose="02020603050405020304" pitchFamily="18" charset="0"/>
            </a:endParaRPr>
          </a:p>
          <a:p>
            <a:pPr algn="just"/>
            <a:r>
              <a:rPr lang="en-GB" sz="11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100" dirty="0">
                <a:solidFill>
                  <a:srgbClr val="000000"/>
                </a:solidFill>
                <a:effectLst/>
                <a:latin typeface="Calibri" panose="020F0502020204030204" pitchFamily="34" charset="0"/>
                <a:ea typeface="Times New Roman" panose="02020603050405020304" pitchFamily="18" charset="0"/>
              </a:rPr>
              <a:t>Our faith gives us strength, the kind of strength that will help us endure and move onwards. We look forward and we hope, and we continue to pray for a better country and a better planet, more able to fight infection and disease, and that our scientists and our leaders will guide us through. We also continue to pray for a fairer society where the resources that we hold are shared generously and imaginatively.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5DDD7D6-7E96-43C5-A571-DA8D4235BE8C}"/>
              </a:ext>
            </a:extLst>
          </p:cNvPr>
          <p:cNvSpPr>
            <a:spLocks noChangeArrowheads="1"/>
          </p:cNvSpPr>
          <p:nvPr/>
        </p:nvSpPr>
        <p:spPr bwMode="auto">
          <a:xfrm>
            <a:off x="5214424" y="3414249"/>
            <a:ext cx="4517973"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write to thank the Treasurers and Congregations across our city for the sterling work you continue to do on behalf of our Church, and for the good work that your generosity contributes towards and makes possible. Our Church survives only through the generosity of each one of us, however big or small the gifts we make.</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days ahead will continue to be challenging for all of us, particularly as we await the Presbytery Plan for the future shape of Church and ministries. On behalf of the Presbytery of Edinburgh, I would like to say a heartfelt thank you, and to assure you of my continuing prayers as we move forward together.</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Yours sincerely,</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p:txBody>
      </p:sp>
      <p:pic>
        <p:nvPicPr>
          <p:cNvPr id="1025" name="Picture 2">
            <a:extLst>
              <a:ext uri="{FF2B5EF4-FFF2-40B4-BE49-F238E27FC236}">
                <a16:creationId xmlns:a16="http://schemas.microsoft.com/office/drawing/2014/main" id="{D1218BE9-8FB8-42C8-BB7E-2E9371514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494" y="5621797"/>
            <a:ext cx="2133600" cy="6888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C0C34EA-1A24-460C-8061-1A4798B768B7}"/>
              </a:ext>
            </a:extLst>
          </p:cNvPr>
          <p:cNvSpPr>
            <a:spLocks noChangeArrowheads="1"/>
          </p:cNvSpPr>
          <p:nvPr/>
        </p:nvSpPr>
        <p:spPr bwMode="auto">
          <a:xfrm>
            <a:off x="7722510" y="5595512"/>
            <a:ext cx="1978429"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Very Rev Dr Derek Browning</a:t>
            </a:r>
            <a:endParaRPr kumimoji="0" lang="en-GB" altLang="en-US"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Moderator</a:t>
            </a:r>
            <a:endParaRPr kumimoji="0" lang="en-GB" altLang="en-US"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Presbytery of Edinburgh</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827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
            <a:extLst>
              <a:ext uri="{FF2B5EF4-FFF2-40B4-BE49-F238E27FC236}">
                <a16:creationId xmlns:a16="http://schemas.microsoft.com/office/drawing/2014/main" id="{FA4296F8-7FA1-E741-8F54-6D61DAD0EE58}"/>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4</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182197" y="6333085"/>
            <a:ext cx="390658" cy="277000"/>
          </a:xfrm>
          <a:prstGeom prst="rect">
            <a:avLst/>
          </a:prstGeom>
          <a:noFill/>
        </p:spPr>
        <p:txBody>
          <a:bodyPr wrap="square" rtlCol="0">
            <a:spAutoFit/>
          </a:bodyPr>
          <a:lstStyle/>
          <a:p>
            <a:r>
              <a:rPr lang="en-US" sz="1200"/>
              <a:t>13</a:t>
            </a:r>
          </a:p>
        </p:txBody>
      </p:sp>
      <p:sp>
        <p:nvSpPr>
          <p:cNvPr id="61" name="Rectangle 47">
            <a:extLst>
              <a:ext uri="{FF2B5EF4-FFF2-40B4-BE49-F238E27FC236}">
                <a16:creationId xmlns:a16="http://schemas.microsoft.com/office/drawing/2014/main" id="{F3197F47-92AA-6646-8922-F68DCB655B78}"/>
              </a:ext>
            </a:extLst>
          </p:cNvPr>
          <p:cNvSpPr>
            <a:spLocks noChangeArrowheads="1"/>
          </p:cNvSpPr>
          <p:nvPr/>
        </p:nvSpPr>
        <p:spPr bwMode="auto">
          <a:xfrm>
            <a:off x="5116454" y="-1170412"/>
            <a:ext cx="4441816"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Yu Gothic" panose="020B0400000000000000"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Yu Gothic" panose="020B0400000000000000"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b="1" dirty="0">
                <a:latin typeface="Calibri" panose="020F0502020204030204" pitchFamily="34" charset="0"/>
                <a:ea typeface="Yu Gothic" panose="020B0400000000000000" pitchFamily="34" charset="-128"/>
                <a:cs typeface="Calibri" panose="020F0502020204030204" pitchFamily="34" charset="0"/>
              </a:rPr>
              <a:t>                           </a:t>
            </a:r>
            <a:r>
              <a:rPr kumimoji="0" lang="en-US" altLang="en-US" sz="16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    </a:t>
            </a:r>
            <a:r>
              <a:rPr kumimoji="0" lang="en-US" altLang="en-US" sz="14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RECIPE CORNER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Alice B’s Christmas/New Year Shortbread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a:ln>
                <a:noFill/>
              </a:ln>
              <a:solidFill>
                <a:schemeClr val="tx1"/>
              </a:solidFill>
              <a:effectLst/>
              <a:latin typeface="Aldhabi" panose="020B0604020202020204" pitchFamily="2" charset="-78"/>
              <a:cs typeface="Aldhabi" panose="020B0604020202020204"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a:ln>
                <a:noFill/>
              </a:ln>
              <a:solidFill>
                <a:schemeClr val="tx1"/>
              </a:solidFill>
              <a:effectLst/>
              <a:latin typeface="Aldhabi" panose="020B0604020202020204" pitchFamily="2" charset="-78"/>
              <a:cs typeface="Aldhabi" panose="020B0604020202020204"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          4 oz</a:t>
            </a:r>
            <a:r>
              <a:rPr kumimoji="0" lang="en-US" altLang="zh-CN"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Plain flour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          5 oz self raising flour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3oz </a:t>
            </a:r>
            <a:r>
              <a:rPr kumimoji="0" lang="en-US" altLang="zh-CN"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cornflour</a:t>
            </a:r>
            <a:endParaRPr kumimoji="0" lang="en-US" altLang="zh-CN"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          3 oz caster sugar</a:t>
            </a:r>
            <a:endParaRPr kumimoji="0" lang="en-US" altLang="zh-CN"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          8 oz butter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          Caster sugar to dredge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1. Set the oven at gas  mark 2 (300F / 150 C</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2. Melt the butter in a pan.</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3. Mix all the other ingredients together, leaving a well in the </a:t>
            </a:r>
            <a:r>
              <a:rPr lang="en-US" altLang="zh-CN" sz="1200" dirty="0" err="1">
                <a:latin typeface="Calibri" panose="020F0502020204030204" pitchFamily="34" charset="0"/>
                <a:cs typeface="Calibri" panose="020F0502020204030204" pitchFamily="34" charset="0"/>
              </a:rPr>
              <a:t>centre</a:t>
            </a:r>
            <a:r>
              <a:rPr lang="en-US" altLang="zh-CN" sz="1200" dirty="0">
                <a:latin typeface="Calibri" panose="020F0502020204030204" pitchFamily="34" charset="0"/>
                <a:cs typeface="Calibri" panose="020F0502020204030204" pitchFamily="34" charset="0"/>
              </a:rPr>
              <a:t>, add melted butter last and mix with a wooden spoon until evenly mixed.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4. Place in a plain or fluted rectangular tin ( approx. 12ins by 8ins) press evenly over the surface pushing the mixture into all the corners of the tin, should be approx. 1cm thick. Prick all over with a fork, then bake on the middle shelf for 1hour 15mins when it should be lightly </a:t>
            </a:r>
            <a:r>
              <a:rPr lang="en-US" altLang="zh-CN" sz="1200" dirty="0" err="1">
                <a:latin typeface="Calibri" panose="020F0502020204030204" pitchFamily="34" charset="0"/>
                <a:cs typeface="Calibri" panose="020F0502020204030204" pitchFamily="34" charset="0"/>
              </a:rPr>
              <a:t>coloured</a:t>
            </a:r>
            <a:r>
              <a:rPr lang="en-US" altLang="zh-CN" sz="1200" dirty="0">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5. Remove from the oven, sprinkle with the extra caster sugar, and while still hot cut into sections using a sharp pointed knife.</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dirty="0">
                <a:latin typeface="Calibri" panose="020F0502020204030204" pitchFamily="34" charset="0"/>
                <a:cs typeface="Calibri" panose="020F0502020204030204" pitchFamily="34" charset="0"/>
              </a:rPr>
              <a:t>6. Cool on a baking tray, still in the tin. When completely cool and crisp gently ease the shortbread pieces out and store in an airtight tin.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anose="020B0604020202020204" pitchFamily="34" charset="0"/>
              </a:rPr>
              <a:t> </a:t>
            </a:r>
          </a:p>
        </p:txBody>
      </p:sp>
      <p:sp>
        <p:nvSpPr>
          <p:cNvPr id="62" name="Rectangle 48">
            <a:extLst>
              <a:ext uri="{FF2B5EF4-FFF2-40B4-BE49-F238E27FC236}">
                <a16:creationId xmlns:a16="http://schemas.microsoft.com/office/drawing/2014/main" id="{64C98DE7-0507-AF49-8A8F-42F832117823}"/>
              </a:ext>
            </a:extLst>
          </p:cNvPr>
          <p:cNvSpPr>
            <a:spLocks noChangeArrowheads="1"/>
          </p:cNvSpPr>
          <p:nvPr/>
        </p:nvSpPr>
        <p:spPr bwMode="auto">
          <a:xfrm>
            <a:off x="541259" y="4978823"/>
            <a:ext cx="44582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1400" b="1">
                <a:latin typeface="Arial" panose="020B0604020202020204" pitchFamily="34" charset="0"/>
                <a:ea typeface="Yu Gothic" panose="020B0400000000000000" pitchFamily="34" charset="-128"/>
                <a:cs typeface="Arial" panose="020B0604020202020204" pitchFamily="34" charset="0"/>
              </a:rPr>
              <a:t>              </a:t>
            </a:r>
          </a:p>
        </p:txBody>
      </p:sp>
      <p:sp>
        <p:nvSpPr>
          <p:cNvPr id="2" name="TextBox 1">
            <a:extLst>
              <a:ext uri="{FF2B5EF4-FFF2-40B4-BE49-F238E27FC236}">
                <a16:creationId xmlns:a16="http://schemas.microsoft.com/office/drawing/2014/main" id="{5E00595E-45A0-483E-9E67-D64642A3EC71}"/>
              </a:ext>
            </a:extLst>
          </p:cNvPr>
          <p:cNvSpPr txBox="1"/>
          <p:nvPr/>
        </p:nvSpPr>
        <p:spPr>
          <a:xfrm>
            <a:off x="494763" y="636270"/>
            <a:ext cx="4441816" cy="6463308"/>
          </a:xfrm>
          <a:prstGeom prst="rect">
            <a:avLst/>
          </a:prstGeom>
          <a:noFill/>
        </p:spPr>
        <p:txBody>
          <a:bodyPr wrap="square" rtlCol="0">
            <a:spAutoFit/>
          </a:bodyPr>
          <a:lstStyle/>
          <a:p>
            <a:r>
              <a:rPr lang="en-GB" sz="1200" b="1" dirty="0"/>
              <a:t>                                  </a:t>
            </a:r>
            <a:r>
              <a:rPr lang="en-GB" sz="1400" b="1" dirty="0">
                <a:latin typeface="Calibri" panose="020F0502020204030204" pitchFamily="34" charset="0"/>
              </a:rPr>
              <a:t>CHRISTMAS SERVICES</a:t>
            </a:r>
          </a:p>
          <a:p>
            <a:endParaRPr lang="en-GB" sz="1200" b="1" dirty="0"/>
          </a:p>
          <a:p>
            <a:r>
              <a:rPr lang="en-GB" sz="1200" dirty="0"/>
              <a:t>Blue Christmas Service –Wed 8th Dec 7.00pm in the Tron </a:t>
            </a:r>
            <a:r>
              <a:rPr lang="en-GB" sz="1200" dirty="0" err="1"/>
              <a:t>Moredun</a:t>
            </a:r>
            <a:endParaRPr lang="en-GB" sz="1200" dirty="0"/>
          </a:p>
          <a:p>
            <a:r>
              <a:rPr lang="en-GB" sz="1200" dirty="0"/>
              <a:t>To remember loved ones who are no longer with us.</a:t>
            </a:r>
          </a:p>
          <a:p>
            <a:r>
              <a:rPr lang="en-GB" sz="1200" dirty="0"/>
              <a:t>Christmas Eve 6.00pm –Tron Kirk </a:t>
            </a:r>
            <a:r>
              <a:rPr lang="en-GB" sz="1200" dirty="0" err="1"/>
              <a:t>Moredun</a:t>
            </a:r>
            <a:endParaRPr lang="en-GB" sz="1200" dirty="0"/>
          </a:p>
          <a:p>
            <a:r>
              <a:rPr lang="en-GB" sz="1200" dirty="0"/>
              <a:t>Christmas Eve 8.00pm – Tron Kirk </a:t>
            </a:r>
            <a:r>
              <a:rPr lang="en-GB" sz="1200" dirty="0" err="1"/>
              <a:t>Gilmerton</a:t>
            </a:r>
            <a:endParaRPr lang="en-GB" sz="1200" dirty="0"/>
          </a:p>
          <a:p>
            <a:r>
              <a:rPr lang="en-GB" sz="1200" dirty="0"/>
              <a:t>26</a:t>
            </a:r>
            <a:r>
              <a:rPr lang="en-GB" sz="1200" baseline="30000" dirty="0"/>
              <a:t>th</a:t>
            </a:r>
            <a:r>
              <a:rPr lang="en-GB" sz="1200" dirty="0"/>
              <a:t> Dec. Normal Sunday Morning Service 10.30am</a:t>
            </a:r>
          </a:p>
          <a:p>
            <a:r>
              <a:rPr lang="en-GB" sz="1200" dirty="0"/>
              <a:t>                </a:t>
            </a:r>
            <a:r>
              <a:rPr lang="en-GB" sz="1200" dirty="0">
                <a:solidFill>
                  <a:srgbClr val="FF0000"/>
                </a:solidFill>
              </a:rPr>
              <a:t>There will be no evening service in the Hub</a:t>
            </a:r>
            <a:r>
              <a:rPr lang="en-GB" sz="1200" b="1" dirty="0"/>
              <a:t>                                                  </a:t>
            </a:r>
          </a:p>
          <a:p>
            <a:endParaRPr lang="en-GB" sz="1200" dirty="0"/>
          </a:p>
          <a:p>
            <a:r>
              <a:rPr lang="en-GB" sz="1200" dirty="0"/>
              <a:t>         </a:t>
            </a:r>
            <a:r>
              <a:rPr lang="en-GB" sz="1400" b="1" dirty="0"/>
              <a:t>                        HOME COMMUNION </a:t>
            </a:r>
          </a:p>
          <a:p>
            <a:endParaRPr lang="en-GB" sz="1400" b="1" dirty="0"/>
          </a:p>
          <a:p>
            <a:r>
              <a:rPr lang="en-GB" sz="1200" dirty="0"/>
              <a:t>You may be one of our more elderly or infirm members who are not now able to attend church and also miss out on our Sundays.</a:t>
            </a:r>
          </a:p>
          <a:p>
            <a:r>
              <a:rPr lang="en-GB" sz="1200" dirty="0"/>
              <a:t>If you would like to receive Communion in your own home please contact the minister on 664 7538 or our Session Clerk, Sheila Bertram on 445 2129, or Alice Laing on  621 1170 who will be able to arrange this for you.</a:t>
            </a:r>
          </a:p>
          <a:p>
            <a:endParaRPr lang="en-GB" sz="1200" dirty="0"/>
          </a:p>
          <a:p>
            <a:r>
              <a:rPr lang="en-GB" sz="1400" b="1" dirty="0"/>
              <a:t>                               LENT STUDY GROUPS</a:t>
            </a:r>
          </a:p>
          <a:p>
            <a:endParaRPr lang="en-GB" sz="1400" b="1" dirty="0"/>
          </a:p>
          <a:p>
            <a:r>
              <a:rPr lang="en-GB" sz="1400" dirty="0"/>
              <a:t>These are due to begin on Ash Wednesday 2</a:t>
            </a:r>
            <a:r>
              <a:rPr lang="en-GB" sz="1400" baseline="30000" dirty="0"/>
              <a:t>nd</a:t>
            </a:r>
            <a:r>
              <a:rPr lang="en-GB" sz="1400" dirty="0"/>
              <a:t> March for further details contact Kate Jackson or Clare Roller</a:t>
            </a:r>
            <a:endParaRPr lang="en-GB" sz="1200" b="1" dirty="0"/>
          </a:p>
          <a:p>
            <a:endParaRPr lang="en-GB" sz="1200" b="1" dirty="0"/>
          </a:p>
          <a:p>
            <a:r>
              <a:rPr lang="en-GB" sz="1400" b="1" dirty="0"/>
              <a:t>                          LIFE and WORK MAGAZINE</a:t>
            </a:r>
          </a:p>
          <a:p>
            <a:endParaRPr lang="en-GB" sz="1400" b="1" dirty="0"/>
          </a:p>
          <a:p>
            <a:r>
              <a:rPr lang="en-GB" sz="1200" dirty="0"/>
              <a:t>If</a:t>
            </a:r>
            <a:r>
              <a:rPr lang="en-GB" sz="1200" b="1" dirty="0"/>
              <a:t> </a:t>
            </a:r>
            <a:r>
              <a:rPr lang="en-GB" sz="1200" dirty="0"/>
              <a:t>you</a:t>
            </a:r>
            <a:r>
              <a:rPr lang="en-GB" sz="1200" b="1" dirty="0"/>
              <a:t> </a:t>
            </a:r>
            <a:r>
              <a:rPr lang="en-GB" sz="1200" dirty="0"/>
              <a:t>would like a copy of the Church of Scotland Life &amp; Work Magazine please speak to Sheena Anderson.  </a:t>
            </a:r>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3" name="Picture 2">
            <a:extLst>
              <a:ext uri="{FF2B5EF4-FFF2-40B4-BE49-F238E27FC236}">
                <a16:creationId xmlns:a16="http://schemas.microsoft.com/office/drawing/2014/main" id="{5AB483D8-6C5D-41A3-AEA0-1E73AC01CAC7}"/>
              </a:ext>
            </a:extLst>
          </p:cNvPr>
          <p:cNvPicPr>
            <a:picLocks noChangeAspect="1"/>
          </p:cNvPicPr>
          <p:nvPr/>
        </p:nvPicPr>
        <p:blipFill>
          <a:blip r:embed="rId3"/>
          <a:stretch>
            <a:fillRect/>
          </a:stretch>
        </p:blipFill>
        <p:spPr>
          <a:xfrm>
            <a:off x="5916991" y="4978823"/>
            <a:ext cx="2631391" cy="1404166"/>
          </a:xfrm>
          <a:prstGeom prst="rect">
            <a:avLst/>
          </a:prstGeom>
        </p:spPr>
      </p:pic>
    </p:spTree>
    <p:extLst>
      <p:ext uri="{BB962C8B-B14F-4D97-AF65-F5344CB8AC3E}">
        <p14:creationId xmlns:p14="http://schemas.microsoft.com/office/powerpoint/2010/main" val="256099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6" name="Rectangle 10">
            <a:extLst>
              <a:ext uri="{FF2B5EF4-FFF2-40B4-BE49-F238E27FC236}">
                <a16:creationId xmlns:a16="http://schemas.microsoft.com/office/drawing/2014/main" id="{FA4296F8-7FA1-E741-8F54-6D61DAD0EE58}"/>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390658" cy="276999"/>
          </a:xfrm>
          <a:prstGeom prst="rect">
            <a:avLst/>
          </a:prstGeom>
          <a:noFill/>
        </p:spPr>
        <p:txBody>
          <a:bodyPr wrap="square" rtlCol="0">
            <a:spAutoFit/>
          </a:bodyPr>
          <a:lstStyle/>
          <a:p>
            <a:r>
              <a:rPr lang="en-US" sz="1200"/>
              <a:t>12</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5</a:t>
            </a:r>
          </a:p>
        </p:txBody>
      </p:sp>
      <p:pic>
        <p:nvPicPr>
          <p:cNvPr id="3" name="Picture 2" descr="A picture containing text, person&#10;&#10;Description automatically generated">
            <a:extLst>
              <a:ext uri="{FF2B5EF4-FFF2-40B4-BE49-F238E27FC236}">
                <a16:creationId xmlns:a16="http://schemas.microsoft.com/office/drawing/2014/main" id="{444AC839-84D4-4D3A-87C6-00C97CB56353}"/>
              </a:ext>
            </a:extLst>
          </p:cNvPr>
          <p:cNvPicPr>
            <a:picLocks noChangeAspect="1"/>
          </p:cNvPicPr>
          <p:nvPr/>
        </p:nvPicPr>
        <p:blipFill>
          <a:blip r:embed="rId2"/>
          <a:stretch>
            <a:fillRect/>
          </a:stretch>
        </p:blipFill>
        <p:spPr>
          <a:xfrm>
            <a:off x="584914" y="278296"/>
            <a:ext cx="4415308" cy="2900300"/>
          </a:xfrm>
          <a:prstGeom prst="rect">
            <a:avLst/>
          </a:prstGeom>
        </p:spPr>
      </p:pic>
      <p:sp>
        <p:nvSpPr>
          <p:cNvPr id="2" name="TextBox 1">
            <a:extLst>
              <a:ext uri="{FF2B5EF4-FFF2-40B4-BE49-F238E27FC236}">
                <a16:creationId xmlns:a16="http://schemas.microsoft.com/office/drawing/2014/main" id="{9055E017-723B-494D-A57E-253E33154A16}"/>
              </a:ext>
            </a:extLst>
          </p:cNvPr>
          <p:cNvSpPr txBox="1"/>
          <p:nvPr/>
        </p:nvSpPr>
        <p:spPr>
          <a:xfrm>
            <a:off x="5585137" y="182880"/>
            <a:ext cx="4168463" cy="744819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400" b="1" dirty="0">
                <a:effectLst/>
                <a:latin typeface="Times New Roman" panose="02020603050405020304" pitchFamily="18" charset="0"/>
                <a:ea typeface="SimSun" panose="02010600030101010101" pitchFamily="2" charset="-122"/>
                <a:cs typeface="Arial" panose="020B0604020202020204" pitchFamily="34" charset="0"/>
              </a:rPr>
              <a:t>                                    TAG </a:t>
            </a:r>
          </a:p>
          <a:p>
            <a:pPr algn="l"/>
            <a:r>
              <a:rPr lang="en-GB" sz="1400" dirty="0">
                <a:ea typeface="SimSun" panose="02010600030101010101" pitchFamily="2" charset="-122"/>
                <a:cs typeface="Arial" panose="020B0604020202020204" pitchFamily="34" charset="0"/>
              </a:rPr>
              <a:t>The unisex, all age, Thursday afternoon group have resumed their meetings using the large hall following the COVID guidelines. They have already undertaken an interesting programme including bingo, Edinburgh places Quiz, 80</a:t>
            </a:r>
            <a:r>
              <a:rPr lang="en-GB" sz="1400" baseline="30000" dirty="0">
                <a:ea typeface="SimSun" panose="02010600030101010101" pitchFamily="2" charset="-122"/>
                <a:cs typeface="Arial" panose="020B0604020202020204" pitchFamily="34" charset="0"/>
              </a:rPr>
              <a:t>th</a:t>
            </a:r>
            <a:r>
              <a:rPr lang="en-GB" sz="1400" dirty="0">
                <a:ea typeface="SimSun" panose="02010600030101010101" pitchFamily="2" charset="-122"/>
                <a:cs typeface="Arial" panose="020B0604020202020204" pitchFamily="34" charset="0"/>
              </a:rPr>
              <a:t> birthday party, bring &amp; buy sale, talk from Bob Henderson on “famous people” he has met,  Fabiano’s life before the Tron and a craft day helping Val with the poinsettias and holly for her wonderful Christmas decoration of the cross. The committee are so well organized that even the Christmas Dinner at The Robin’s Nest is already booked.</a:t>
            </a:r>
          </a:p>
          <a:p>
            <a:pPr algn="l"/>
            <a:r>
              <a:rPr lang="en-GB" sz="1400" dirty="0">
                <a:ea typeface="SimSun" panose="02010600030101010101" pitchFamily="2" charset="-122"/>
                <a:cs typeface="Arial" panose="020B0604020202020204" pitchFamily="34" charset="0"/>
              </a:rPr>
              <a:t>The meetings are fortnightly at 2.00pm cost £1.00 including tea/coffee &amp; biscuits. It really is a friendly group with lots of laughs &amp; chat. ALL WELCOME.</a:t>
            </a:r>
            <a:r>
              <a:rPr lang="en-GB" sz="1400" b="1" dirty="0">
                <a:latin typeface="Times New Roman" panose="02020603050405020304" pitchFamily="18" charset="0"/>
                <a:ea typeface="SimSun" panose="02010600030101010101" pitchFamily="2" charset="-122"/>
                <a:cs typeface="Arial" panose="020B0604020202020204" pitchFamily="34" charset="0"/>
              </a:rPr>
              <a:t>           </a:t>
            </a:r>
            <a:r>
              <a:rPr lang="en-GB" sz="1400" b="1" dirty="0">
                <a:effectLst/>
                <a:latin typeface="Times New Roman" panose="02020603050405020304" pitchFamily="18" charset="0"/>
                <a:ea typeface="SimSun" panose="02010600030101010101" pitchFamily="2" charset="-122"/>
                <a:cs typeface="Arial" panose="020B0604020202020204" pitchFamily="34" charset="0"/>
              </a:rPr>
              <a:t>        </a:t>
            </a:r>
            <a:r>
              <a:rPr lang="en-GB" sz="1400" b="1" dirty="0">
                <a:latin typeface="Times New Roman" panose="02020603050405020304" pitchFamily="18" charset="0"/>
                <a:ea typeface="SimSun" panose="02010600030101010101" pitchFamily="2" charset="-122"/>
                <a:cs typeface="Arial" panose="020B0604020202020204" pitchFamily="34" charset="0"/>
              </a:rPr>
              <a:t>   </a:t>
            </a:r>
          </a:p>
          <a:p>
            <a:pPr algn="l"/>
            <a:endParaRPr lang="en-GB" sz="1400" b="1" dirty="0">
              <a:effectLst/>
              <a:latin typeface="Times New Roman" panose="02020603050405020304" pitchFamily="18" charset="0"/>
              <a:ea typeface="SimSun" panose="02010600030101010101" pitchFamily="2" charset="-122"/>
              <a:cs typeface="Arial" panose="020B0604020202020204" pitchFamily="34" charset="0"/>
            </a:endParaRPr>
          </a:p>
          <a:p>
            <a:pPr algn="ctr"/>
            <a:r>
              <a:rPr lang="en-GB" sz="1600" b="1" dirty="0">
                <a:latin typeface="Calibri" panose="020F0502020204030204" pitchFamily="34" charset="0"/>
                <a:cs typeface="Calibri" panose="020F0502020204030204" pitchFamily="34" charset="0"/>
              </a:rPr>
              <a:t>BADMINTON CLUB          </a:t>
            </a:r>
            <a:endParaRPr lang="en-GB" sz="1400" b="1"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If you would like a little exercise you can come along and join us on a Thursday night from 8 – 10pm.  This is for anyone 18 years old and over.  Come and have some fun. Contact Janice on 664 8773 </a:t>
            </a:r>
            <a:endParaRPr lang="en-GB" sz="1400" b="1"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400" b="1" dirty="0">
              <a:latin typeface="Times New Roman" panose="02020603050405020304" pitchFamily="18" charset="0"/>
              <a:ea typeface="SimSun" panose="02010600030101010101" pitchFamily="2" charset="-122"/>
              <a:cs typeface="Arial" panose="020B0604020202020204" pitchFamily="34" charset="0"/>
            </a:endParaRPr>
          </a:p>
          <a:p>
            <a:pPr algn="l"/>
            <a:r>
              <a:rPr lang="en-GB" sz="1400" b="1" dirty="0">
                <a:effectLst/>
                <a:latin typeface="Times New Roman" panose="02020603050405020304" pitchFamily="18" charset="0"/>
                <a:ea typeface="SimSun" panose="02010600030101010101" pitchFamily="2" charset="-122"/>
                <a:cs typeface="Arial" panose="020B0604020202020204" pitchFamily="34" charset="0"/>
              </a:rPr>
              <a:t>                  THE CHRISTMAS FAYRE</a:t>
            </a:r>
          </a:p>
          <a:p>
            <a:pPr algn="l"/>
            <a:r>
              <a:rPr lang="en-GB" sz="1400" dirty="0">
                <a:effectLst/>
                <a:latin typeface="Times New Roman" panose="02020603050405020304" pitchFamily="18" charset="0"/>
                <a:ea typeface="SimSun" panose="02010600030101010101" pitchFamily="2" charset="-122"/>
                <a:cs typeface="Arial" panose="020B0604020202020204" pitchFamily="34" charset="0"/>
              </a:rPr>
              <a:t>The Christmas fayre raised the incredible sum of:- £1,050. Our grateful thanks to all who worked tirelessly to stock, donate, and sell on the day.  Thanks also to all who came on the day to spend their hard earned cash at our main fundraising event of the year.</a:t>
            </a:r>
          </a:p>
          <a:p>
            <a:pPr algn="l"/>
            <a:r>
              <a:rPr lang="en-GB" sz="1400" b="1" dirty="0">
                <a:latin typeface="Times New Roman" panose="02020603050405020304" pitchFamily="18" charset="0"/>
                <a:ea typeface="SimSun" panose="02010600030101010101" pitchFamily="2" charset="-122"/>
                <a:cs typeface="Arial" panose="020B0604020202020204" pitchFamily="34" charset="0"/>
              </a:rPr>
              <a:t> </a:t>
            </a:r>
          </a:p>
          <a:p>
            <a:pPr algn="l"/>
            <a:endParaRPr lang="en-GB" sz="1400" b="1"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400" b="1"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400" b="1"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400" b="1" dirty="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02015512-9101-48BF-AE02-12DFD357872D}"/>
              </a:ext>
            </a:extLst>
          </p:cNvPr>
          <p:cNvSpPr txBox="1"/>
          <p:nvPr/>
        </p:nvSpPr>
        <p:spPr>
          <a:xfrm>
            <a:off x="404494" y="3165524"/>
            <a:ext cx="4712634" cy="609397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400" dirty="0">
                <a:effectLst/>
                <a:latin typeface="Times New Roman" panose="02020603050405020304" pitchFamily="18" charset="0"/>
                <a:ea typeface="SimSun" panose="02010600030101010101" pitchFamily="2" charset="-122"/>
                <a:cs typeface="Arial" panose="020B0604020202020204" pitchFamily="34" charset="0"/>
              </a:rPr>
              <a:t>                  A Senior’s Version of FACEBOOK</a:t>
            </a:r>
          </a:p>
          <a:p>
            <a:pPr algn="l"/>
            <a:r>
              <a:rPr lang="en-GB" sz="1400" dirty="0">
                <a:latin typeface="Calibri" panose="020F0502020204030204" pitchFamily="34" charset="0"/>
                <a:ea typeface="SimSun" panose="02010600030101010101" pitchFamily="2" charset="-122"/>
                <a:cs typeface="Calibri" panose="020F0502020204030204" pitchFamily="34" charset="0"/>
              </a:rPr>
              <a:t>For those of my generation who do not, and cannot comprehend why Facebook exists: I am trying to make friends outside of Facebook while applying the same principles. Therefore every day I walk down the street and tell passers-by what I have eaten, how I feel at the moment, what I have done the night before, what I will do later and with whom. I give them pictures of my family, my dog and of me gardening, taking things apart in the garage, watering the lawn, standing in front of landmarks, driving around town, having lunch, and doing what anyone and everyone does every day. I also listen to their conversations, give them “thumbs up” and tell them I ” like” them. And it works just like Facebook. I already have 4 people following me:</a:t>
            </a:r>
            <a:endParaRPr lang="en-GB" sz="1400" dirty="0">
              <a:effectLst/>
              <a:latin typeface="Calibri" panose="020F0502020204030204" pitchFamily="34" charset="0"/>
              <a:ea typeface="SimSun" panose="02010600030101010101" pitchFamily="2" charset="-122"/>
              <a:cs typeface="Calibri" panose="020F0502020204030204" pitchFamily="34" charset="0"/>
            </a:endParaRPr>
          </a:p>
          <a:p>
            <a:pPr algn="l"/>
            <a:r>
              <a:rPr lang="en-GB" sz="1400" dirty="0">
                <a:latin typeface="Times New Roman" panose="02020603050405020304" pitchFamily="18" charset="0"/>
                <a:ea typeface="SimSun" panose="02010600030101010101" pitchFamily="2" charset="-122"/>
                <a:cs typeface="Arial" panose="020B0604020202020204" pitchFamily="34" charset="0"/>
              </a:rPr>
              <a:t> 2 police officers, a private investigator and a psychiatrist.</a:t>
            </a: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289507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6</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11</a:t>
            </a:r>
          </a:p>
        </p:txBody>
      </p:sp>
      <p:sp>
        <p:nvSpPr>
          <p:cNvPr id="8" name="TextBox 7">
            <a:extLst>
              <a:ext uri="{FF2B5EF4-FFF2-40B4-BE49-F238E27FC236}">
                <a16:creationId xmlns:a16="http://schemas.microsoft.com/office/drawing/2014/main" id="{DBB04D18-83B3-4928-A8CF-551311129F18}"/>
              </a:ext>
            </a:extLst>
          </p:cNvPr>
          <p:cNvSpPr txBox="1"/>
          <p:nvPr/>
        </p:nvSpPr>
        <p:spPr>
          <a:xfrm>
            <a:off x="404493" y="5287617"/>
            <a:ext cx="4347811" cy="1200329"/>
          </a:xfrm>
          <a:prstGeom prst="rect">
            <a:avLst/>
          </a:prstGeom>
          <a:noFill/>
        </p:spPr>
        <p:txBody>
          <a:bodyPr wrap="square" rtlCol="0">
            <a:spAutoFit/>
          </a:bodyPr>
          <a:lstStyle/>
          <a:p>
            <a:r>
              <a:rPr lang="en-GB" sz="1200" b="1" cap="all" dirty="0"/>
              <a:t>Living simply</a:t>
            </a:r>
          </a:p>
          <a:p>
            <a:r>
              <a:rPr lang="en-GB" sz="1200" dirty="0"/>
              <a:t>Lord may we who have plenty live simply</a:t>
            </a:r>
          </a:p>
          <a:p>
            <a:r>
              <a:rPr lang="en-GB" sz="1200" dirty="0"/>
              <a:t>So that others may simply live.</a:t>
            </a:r>
          </a:p>
          <a:p>
            <a:r>
              <a:rPr lang="en-GB" sz="1200" b="1" dirty="0"/>
              <a:t>HUNGER &amp; JUSTICE</a:t>
            </a:r>
          </a:p>
          <a:p>
            <a:r>
              <a:rPr lang="en-GB" sz="1200" dirty="0"/>
              <a:t>O God, to those who have hunger, give bread, and to us who</a:t>
            </a:r>
          </a:p>
          <a:p>
            <a:r>
              <a:rPr lang="en-GB" sz="1200" dirty="0"/>
              <a:t> have bread, give the hunger for justice.</a:t>
            </a:r>
          </a:p>
        </p:txBody>
      </p:sp>
      <p:sp>
        <p:nvSpPr>
          <p:cNvPr id="2" name="TextBox 1">
            <a:extLst>
              <a:ext uri="{FF2B5EF4-FFF2-40B4-BE49-F238E27FC236}">
                <a16:creationId xmlns:a16="http://schemas.microsoft.com/office/drawing/2014/main" id="{7C6B376E-D597-42B1-AB08-0FDB8E554353}"/>
              </a:ext>
            </a:extLst>
          </p:cNvPr>
          <p:cNvSpPr txBox="1"/>
          <p:nvPr/>
        </p:nvSpPr>
        <p:spPr>
          <a:xfrm>
            <a:off x="425994" y="168854"/>
            <a:ext cx="4326309" cy="40011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2000" dirty="0">
                <a:effectLst/>
                <a:ea typeface="SimSun" panose="02010600030101010101" pitchFamily="2" charset="-122"/>
                <a:cs typeface="Arial" panose="020B0604020202020204" pitchFamily="34" charset="0"/>
              </a:rPr>
              <a:t>Every day the planet burns a little more</a:t>
            </a:r>
          </a:p>
        </p:txBody>
      </p:sp>
      <p:sp>
        <p:nvSpPr>
          <p:cNvPr id="6" name="TextBox 5">
            <a:extLst>
              <a:ext uri="{FF2B5EF4-FFF2-40B4-BE49-F238E27FC236}">
                <a16:creationId xmlns:a16="http://schemas.microsoft.com/office/drawing/2014/main" id="{83E9F619-B4E6-4AFD-A2D9-597BE6C47D81}"/>
              </a:ext>
            </a:extLst>
          </p:cNvPr>
          <p:cNvSpPr txBox="1"/>
          <p:nvPr/>
        </p:nvSpPr>
        <p:spPr>
          <a:xfrm>
            <a:off x="404493" y="507408"/>
            <a:ext cx="4184285" cy="470898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We only have a short while</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So quick, let me tell you</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We’re too far gone to turn this around</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I can’t believe</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We have it in us to put this right</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It is all too late, too late</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How can you say</a:t>
            </a:r>
          </a:p>
          <a:p>
            <a:pPr algn="l"/>
            <a:r>
              <a:rPr lang="en-GB" sz="1200" i="1" dirty="0">
                <a:latin typeface="Times New Roman" panose="02020603050405020304" pitchFamily="18" charset="0"/>
                <a:ea typeface="SimSun" panose="02010600030101010101" pitchFamily="2" charset="-122"/>
                <a:cs typeface="Arial" panose="020B0604020202020204" pitchFamily="34" charset="0"/>
              </a:rPr>
              <a:t>But do not give up hope</a:t>
            </a:r>
            <a:endParaRPr lang="en-GB" sz="1200" i="1" dirty="0">
              <a:effectLst/>
              <a:latin typeface="Times New Roman" panose="02020603050405020304" pitchFamily="18" charset="0"/>
              <a:ea typeface="SimSun" panose="02010600030101010101" pitchFamily="2" charset="-122"/>
              <a:cs typeface="Arial" panose="020B0604020202020204" pitchFamily="34" charset="0"/>
            </a:endParaRP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Every day the planet burns a little more</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And hot air rises</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While governments pump out empty promises</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We are powerless</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Don’t be foolish to imagine that</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Together we have a voice</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Big enough to change the world</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The decisions we make each day are</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Unimportant</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The food we eat, the things we buy, how we get around</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How naïve to think</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 The destruction of centuries could be undone</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In a few decades</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If we could just find reverse.</a:t>
            </a:r>
          </a:p>
          <a:p>
            <a:pPr algn="l"/>
            <a:endParaRPr lang="en-GB" sz="1200" b="1" dirty="0">
              <a:latin typeface="Times New Roman" panose="02020603050405020304" pitchFamily="18" charset="0"/>
              <a:ea typeface="SimSun" panose="02010600030101010101" pitchFamily="2" charset="-122"/>
              <a:cs typeface="Arial" panose="020B0604020202020204" pitchFamily="34" charset="0"/>
            </a:endParaRPr>
          </a:p>
          <a:p>
            <a:pPr algn="l"/>
            <a:r>
              <a:rPr lang="en-GB" sz="1200" b="1" dirty="0">
                <a:latin typeface="Times New Roman" panose="02020603050405020304" pitchFamily="18" charset="0"/>
                <a:ea typeface="SimSun" panose="02010600030101010101" pitchFamily="2" charset="-122"/>
                <a:cs typeface="Arial" panose="020B0604020202020204" pitchFamily="34" charset="0"/>
              </a:rPr>
              <a:t>( NOW READ THIS POEM FROM BOTTOM TO TOP</a:t>
            </a:r>
            <a:r>
              <a:rPr lang="en-GB" sz="1200" dirty="0">
                <a:latin typeface="Times New Roman" panose="02020603050405020304" pitchFamily="18" charset="0"/>
                <a:ea typeface="SimSun" panose="02010600030101010101" pitchFamily="2" charset="-122"/>
                <a:cs typeface="Arial" panose="020B0604020202020204" pitchFamily="34" charset="0"/>
              </a:rPr>
              <a:t>)</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  Brian Bilston</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3591916D-38AF-46EE-B7E1-EC2D1606E990}"/>
              </a:ext>
            </a:extLst>
          </p:cNvPr>
          <p:cNvSpPr txBox="1"/>
          <p:nvPr/>
        </p:nvSpPr>
        <p:spPr>
          <a:xfrm>
            <a:off x="5317224" y="507408"/>
            <a:ext cx="4162782" cy="5818131"/>
          </a:xfrm>
          <a:prstGeom prst="rect">
            <a:avLst/>
          </a:prstGeom>
          <a:noFill/>
          <a:ln>
            <a:noFill/>
          </a:ln>
        </p:spPr>
        <p:txBody>
          <a:bodyPr wrap="square">
            <a:spAutoFit/>
          </a:bodyPr>
          <a:lstStyle/>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News from Joanna Manners</a:t>
            </a:r>
          </a:p>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It was lovely to be at the Tron Christmas Fair on the 20</a:t>
            </a:r>
            <a:r>
              <a:rPr lang="en-GB" sz="14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and to meet up with some of you again and I’m delighted that Beth has asked for a little update on my work. </a:t>
            </a:r>
          </a:p>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The Wee World Café has started back up again in person on a Monday evening. It’s great to be able to meet students face to face and share a cup of tea or coffee together. Each week we discuss a different topic, such as, Edinburgh, Hobbies, or celebrations. The numbers have been up and down but we have a few regulars, including 2 Chinese guys who have really benefited from the chance to practice English and </a:t>
            </a:r>
            <a:r>
              <a:rPr lang="en-GB" sz="1400" dirty="0">
                <a:latin typeface="Times New Roman" panose="02020603050405020304" pitchFamily="18" charset="0"/>
                <a:ea typeface="Calibri" panose="020F0502020204030204" pitchFamily="34" charset="0"/>
                <a:cs typeface="Times New Roman" panose="02020603050405020304" pitchFamily="18" charset="0"/>
              </a:rPr>
              <a:t>are growing</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in confidence in speaking and listening</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Local Link is our hospitality programme where we link up international students with local individuals and families. It’s a great opportunity for students to meet local people and make friends. Its really encouraging that we currently have 20 students linked up with locals and good relationships being built. One student said that it was so lovely to be in a home and experience British culture. Thanks for your continued support and prayers, I really appreciate it. </a:t>
            </a:r>
          </a:p>
        </p:txBody>
      </p:sp>
    </p:spTree>
    <p:extLst>
      <p:ext uri="{BB962C8B-B14F-4D97-AF65-F5344CB8AC3E}">
        <p14:creationId xmlns:p14="http://schemas.microsoft.com/office/powerpoint/2010/main" val="80376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ACF0FA-4775-FC41-A329-E9BFC01EC79D}"/>
              </a:ext>
            </a:extLst>
          </p:cNvPr>
          <p:cNvSpPr/>
          <p:nvPr/>
        </p:nvSpPr>
        <p:spPr>
          <a:xfrm>
            <a:off x="347730" y="399245"/>
            <a:ext cx="4404574" cy="5983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5153698" y="398202"/>
            <a:ext cx="4460236" cy="60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909A2CDD-008A-944D-B1C4-EFE3714782FC}"/>
              </a:ext>
            </a:extLst>
          </p:cNvPr>
          <p:cNvSpPr txBox="1"/>
          <p:nvPr/>
        </p:nvSpPr>
        <p:spPr>
          <a:xfrm>
            <a:off x="2401909" y="6382989"/>
            <a:ext cx="540073" cy="276999"/>
          </a:xfrm>
          <a:prstGeom prst="rect">
            <a:avLst/>
          </a:prstGeom>
          <a:noFill/>
        </p:spPr>
        <p:txBody>
          <a:bodyPr wrap="square" rtlCol="0">
            <a:spAutoFit/>
          </a:bodyPr>
          <a:lstStyle/>
          <a:p>
            <a:r>
              <a:rPr lang="en-US" sz="1200"/>
              <a:t>10</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7</a:t>
            </a:r>
          </a:p>
        </p:txBody>
      </p:sp>
      <p:sp>
        <p:nvSpPr>
          <p:cNvPr id="7" name="TextBox 6" descr="change font">
            <a:extLst>
              <a:ext uri="{FF2B5EF4-FFF2-40B4-BE49-F238E27FC236}">
                <a16:creationId xmlns:a16="http://schemas.microsoft.com/office/drawing/2014/main" id="{B388F73B-33D3-4DC2-AF81-F9A23378208B}"/>
              </a:ext>
            </a:extLst>
          </p:cNvPr>
          <p:cNvSpPr txBox="1"/>
          <p:nvPr/>
        </p:nvSpPr>
        <p:spPr>
          <a:xfrm flipH="1">
            <a:off x="488323" y="6009920"/>
            <a:ext cx="4024954" cy="461665"/>
          </a:xfrm>
          <a:prstGeom prst="rect">
            <a:avLst/>
          </a:prstGeom>
          <a:solidFill>
            <a:schemeClr val="bg1"/>
          </a:solidFill>
        </p:spPr>
        <p:txBody>
          <a:bodyPr wrap="square" rtlCol="0">
            <a:spAutoFit/>
          </a:bodyPr>
          <a:lstStyle/>
          <a:p>
            <a:r>
              <a:rPr lang="en-GB" sz="2400" dirty="0"/>
              <a:t>         Colour for Christmas </a:t>
            </a:r>
          </a:p>
        </p:txBody>
      </p:sp>
      <p:sp>
        <p:nvSpPr>
          <p:cNvPr id="4" name="TextBox 3">
            <a:extLst>
              <a:ext uri="{FF2B5EF4-FFF2-40B4-BE49-F238E27FC236}">
                <a16:creationId xmlns:a16="http://schemas.microsoft.com/office/drawing/2014/main" id="{93C82809-1DED-4224-BEE7-AB6210A11528}"/>
              </a:ext>
            </a:extLst>
          </p:cNvPr>
          <p:cNvSpPr txBox="1"/>
          <p:nvPr/>
        </p:nvSpPr>
        <p:spPr>
          <a:xfrm>
            <a:off x="5586122" y="508377"/>
            <a:ext cx="3845748" cy="6124754"/>
          </a:xfrm>
          <a:prstGeom prst="rect">
            <a:avLst/>
          </a:prstGeom>
          <a:noFill/>
        </p:spPr>
        <p:txBody>
          <a:bodyPr wrap="square" rtlCol="0">
            <a:spAutoFit/>
          </a:bodyPr>
          <a:lstStyle/>
          <a:p>
            <a:r>
              <a:rPr lang="en-GB" sz="1400" b="1" dirty="0"/>
              <a:t>ACTIVITIES at TRON GILMERTON &amp; MOREDUN</a:t>
            </a:r>
          </a:p>
          <a:p>
            <a:endParaRPr lang="en-GB" sz="1400" dirty="0"/>
          </a:p>
          <a:p>
            <a:r>
              <a:rPr lang="en-GB" sz="1400" b="1" dirty="0"/>
              <a:t>Monday:- </a:t>
            </a:r>
            <a:r>
              <a:rPr lang="en-GB" sz="1400" dirty="0"/>
              <a:t>Bible Study 2.15pm</a:t>
            </a:r>
          </a:p>
          <a:p>
            <a:r>
              <a:rPr lang="en-GB" sz="1400" dirty="0"/>
              <a:t>                Contact Janet McKenzie or come along</a:t>
            </a:r>
          </a:p>
          <a:p>
            <a:endParaRPr lang="en-GB" sz="1400" dirty="0"/>
          </a:p>
          <a:p>
            <a:r>
              <a:rPr lang="en-GB" sz="1400" b="1" dirty="0"/>
              <a:t>Wednesday:- </a:t>
            </a:r>
            <a:r>
              <a:rPr lang="en-GB" sz="1400" dirty="0"/>
              <a:t>Prayer Group 11.15-12.15pm </a:t>
            </a:r>
          </a:p>
          <a:p>
            <a:r>
              <a:rPr lang="en-GB" sz="1400" dirty="0"/>
              <a:t>                     Community lunch 12.30pm</a:t>
            </a:r>
          </a:p>
          <a:p>
            <a:endParaRPr lang="en-GB" sz="1400" dirty="0"/>
          </a:p>
          <a:p>
            <a:r>
              <a:rPr lang="en-GB" sz="1400" b="1" dirty="0"/>
              <a:t>Thursday:- </a:t>
            </a:r>
            <a:r>
              <a:rPr lang="en-GB" sz="1400" dirty="0"/>
              <a:t>TAG 2.00pm (Fortnightly)</a:t>
            </a:r>
          </a:p>
          <a:p>
            <a:r>
              <a:rPr lang="en-GB" sz="1400" b="1" dirty="0"/>
              <a:t>                  </a:t>
            </a:r>
            <a:r>
              <a:rPr lang="en-GB" sz="1400" dirty="0"/>
              <a:t>Bridges To Freedom </a:t>
            </a:r>
          </a:p>
          <a:p>
            <a:r>
              <a:rPr lang="en-GB" sz="1400" dirty="0"/>
              <a:t>                  Contact Joe 7458016976 or Cammy</a:t>
            </a:r>
          </a:p>
          <a:p>
            <a:r>
              <a:rPr lang="en-GB" sz="1400" dirty="0"/>
              <a:t>                  Badminton Club. 8.00-10.00pm</a:t>
            </a:r>
          </a:p>
          <a:p>
            <a:r>
              <a:rPr lang="en-GB" sz="1400" dirty="0"/>
              <a:t>                  Contact Janice Gordon on 664 8773</a:t>
            </a:r>
          </a:p>
          <a:p>
            <a:endParaRPr lang="en-GB" sz="1400" b="1" dirty="0"/>
          </a:p>
          <a:p>
            <a:r>
              <a:rPr lang="en-GB" sz="1400" b="1" dirty="0"/>
              <a:t>Friday:- </a:t>
            </a:r>
            <a:r>
              <a:rPr lang="en-GB" sz="1400" dirty="0"/>
              <a:t>Food Bank 10.30-1pm</a:t>
            </a:r>
          </a:p>
          <a:p>
            <a:r>
              <a:rPr lang="en-GB" sz="1400" dirty="0"/>
              <a:t>               Rainbows 4.45-6.15pm</a:t>
            </a:r>
          </a:p>
          <a:p>
            <a:r>
              <a:rPr lang="en-GB" sz="1400" dirty="0"/>
              <a:t>               Brownies 5.15-6.15 pm</a:t>
            </a:r>
          </a:p>
          <a:p>
            <a:r>
              <a:rPr lang="en-GB" sz="1400" b="1" dirty="0"/>
              <a:t>               At Tron Kirk </a:t>
            </a:r>
            <a:r>
              <a:rPr lang="en-GB" sz="1400" b="1" dirty="0" err="1"/>
              <a:t>Gilmerton</a:t>
            </a:r>
            <a:endParaRPr lang="en-GB" sz="1400" b="1" dirty="0"/>
          </a:p>
          <a:p>
            <a:r>
              <a:rPr lang="en-GB" sz="1400" dirty="0"/>
              <a:t>               Boys Brigade 6.30-9.00pm </a:t>
            </a:r>
          </a:p>
          <a:p>
            <a:r>
              <a:rPr lang="en-GB" sz="1400" dirty="0"/>
              <a:t>               Contact Liz Crocker on 332 0227</a:t>
            </a:r>
          </a:p>
          <a:p>
            <a:r>
              <a:rPr lang="en-GB" sz="1400" dirty="0"/>
              <a:t>   Children’s activities may have awaiting list.</a:t>
            </a:r>
          </a:p>
          <a:p>
            <a:endParaRPr lang="en-GB" sz="1400" dirty="0"/>
          </a:p>
          <a:p>
            <a:r>
              <a:rPr lang="en-GB" sz="1400" b="1" dirty="0"/>
              <a:t>Saturday:- </a:t>
            </a:r>
            <a:r>
              <a:rPr lang="en-GB" sz="1400" dirty="0"/>
              <a:t>Messy Church 4.00pm- 6.00pm</a:t>
            </a:r>
          </a:p>
          <a:p>
            <a:r>
              <a:rPr lang="en-GB" sz="1400" dirty="0"/>
              <a:t>                   The intension is to start back the </a:t>
            </a:r>
          </a:p>
          <a:p>
            <a:r>
              <a:rPr lang="en-GB" sz="1400" dirty="0"/>
              <a:t>                   first Saturday in February.</a:t>
            </a:r>
          </a:p>
          <a:p>
            <a:endParaRPr lang="en-GB" sz="1400" dirty="0"/>
          </a:p>
          <a:p>
            <a:endParaRPr lang="en-GB" sz="1400" dirty="0"/>
          </a:p>
          <a:p>
            <a:endParaRPr lang="en-GB" sz="1400" dirty="0"/>
          </a:p>
        </p:txBody>
      </p:sp>
      <p:pic>
        <p:nvPicPr>
          <p:cNvPr id="2" name="Picture 1">
            <a:extLst>
              <a:ext uri="{FF2B5EF4-FFF2-40B4-BE49-F238E27FC236}">
                <a16:creationId xmlns:a16="http://schemas.microsoft.com/office/drawing/2014/main" id="{E72C008E-5632-46A6-8925-5A372A392667}"/>
              </a:ext>
            </a:extLst>
          </p:cNvPr>
          <p:cNvPicPr>
            <a:picLocks noChangeAspect="1"/>
          </p:cNvPicPr>
          <p:nvPr/>
        </p:nvPicPr>
        <p:blipFill>
          <a:blip r:embed="rId2"/>
          <a:stretch>
            <a:fillRect/>
          </a:stretch>
        </p:blipFill>
        <p:spPr>
          <a:xfrm>
            <a:off x="347730" y="322309"/>
            <a:ext cx="4376187" cy="5726153"/>
          </a:xfrm>
          <a:prstGeom prst="rect">
            <a:avLst/>
          </a:prstGeom>
        </p:spPr>
      </p:pic>
    </p:spTree>
    <p:extLst>
      <p:ext uri="{BB962C8B-B14F-4D97-AF65-F5344CB8AC3E}">
        <p14:creationId xmlns:p14="http://schemas.microsoft.com/office/powerpoint/2010/main" val="416065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8</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9</a:t>
            </a:r>
          </a:p>
        </p:txBody>
      </p:sp>
      <p:pic>
        <p:nvPicPr>
          <p:cNvPr id="3" name="Picture 2" descr="A picture containing building, outdoor, place of worship, old&#10;&#10;Description automatically generated">
            <a:extLst>
              <a:ext uri="{FF2B5EF4-FFF2-40B4-BE49-F238E27FC236}">
                <a16:creationId xmlns:a16="http://schemas.microsoft.com/office/drawing/2014/main" id="{BF37360F-C09F-46AE-A2A9-C31DCD02512E}"/>
              </a:ext>
            </a:extLst>
          </p:cNvPr>
          <p:cNvPicPr>
            <a:picLocks noChangeAspect="1"/>
          </p:cNvPicPr>
          <p:nvPr/>
        </p:nvPicPr>
        <p:blipFill>
          <a:blip r:embed="rId3"/>
          <a:stretch>
            <a:fillRect/>
          </a:stretch>
        </p:blipFill>
        <p:spPr>
          <a:xfrm>
            <a:off x="284152" y="850089"/>
            <a:ext cx="1997416" cy="2417897"/>
          </a:xfrm>
          <a:prstGeom prst="rect">
            <a:avLst/>
          </a:prstGeom>
        </p:spPr>
      </p:pic>
      <p:pic>
        <p:nvPicPr>
          <p:cNvPr id="5" name="Picture 4">
            <a:extLst>
              <a:ext uri="{FF2B5EF4-FFF2-40B4-BE49-F238E27FC236}">
                <a16:creationId xmlns:a16="http://schemas.microsoft.com/office/drawing/2014/main" id="{2204D20D-FFFD-46CE-9CF2-9283DBC4C33D}"/>
              </a:ext>
            </a:extLst>
          </p:cNvPr>
          <p:cNvPicPr>
            <a:picLocks noChangeAspect="1"/>
          </p:cNvPicPr>
          <p:nvPr/>
        </p:nvPicPr>
        <p:blipFill>
          <a:blip r:embed="rId4"/>
          <a:stretch>
            <a:fillRect/>
          </a:stretch>
        </p:blipFill>
        <p:spPr>
          <a:xfrm>
            <a:off x="2381520" y="850089"/>
            <a:ext cx="2071561" cy="2394986"/>
          </a:xfrm>
          <a:prstGeom prst="rect">
            <a:avLst/>
          </a:prstGeom>
        </p:spPr>
      </p:pic>
      <p:sp>
        <p:nvSpPr>
          <p:cNvPr id="2" name="TextBox 1">
            <a:extLst>
              <a:ext uri="{FF2B5EF4-FFF2-40B4-BE49-F238E27FC236}">
                <a16:creationId xmlns:a16="http://schemas.microsoft.com/office/drawing/2014/main" id="{1161E264-7E20-4D71-88BD-B6DC99F25BE5}"/>
              </a:ext>
            </a:extLst>
          </p:cNvPr>
          <p:cNvSpPr txBox="1"/>
          <p:nvPr/>
        </p:nvSpPr>
        <p:spPr>
          <a:xfrm>
            <a:off x="404495" y="335559"/>
            <a:ext cx="4074394" cy="58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600" b="1" dirty="0">
                <a:effectLst/>
                <a:ea typeface="SimSun" panose="02010600030101010101" pitchFamily="2" charset="-122"/>
                <a:cs typeface="Arial" panose="020B0604020202020204" pitchFamily="34" charset="0"/>
              </a:rPr>
              <a:t>                        GODSHILL CHURCH</a:t>
            </a:r>
          </a:p>
          <a:p>
            <a:pPr algn="l"/>
            <a:r>
              <a:rPr lang="en-GB" sz="1600" b="1" dirty="0">
                <a:effectLst/>
                <a:ea typeface="SimSun" panose="02010600030101010101" pitchFamily="2" charset="-122"/>
                <a:cs typeface="Arial" panose="020B0604020202020204" pitchFamily="34" charset="0"/>
              </a:rPr>
              <a:t>                The church of the Lily Cross</a:t>
            </a:r>
          </a:p>
        </p:txBody>
      </p:sp>
      <p:sp>
        <p:nvSpPr>
          <p:cNvPr id="4" name="TextBox 3">
            <a:extLst>
              <a:ext uri="{FF2B5EF4-FFF2-40B4-BE49-F238E27FC236}">
                <a16:creationId xmlns:a16="http://schemas.microsoft.com/office/drawing/2014/main" id="{ED61FA86-E383-4CCF-98A1-6320D4266D7D}"/>
              </a:ext>
            </a:extLst>
          </p:cNvPr>
          <p:cNvSpPr txBox="1"/>
          <p:nvPr/>
        </p:nvSpPr>
        <p:spPr>
          <a:xfrm>
            <a:off x="284151" y="3267983"/>
            <a:ext cx="4308719" cy="397031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Legend has it that when Christian missionaries had won converts to the faith, they began to build a church on a level place about a mile to the south of the present village. On three successive occasions at night, the stones were removed to the site of the present church. After the first two occasions the builders restarted building the following morning on the site they had chosen, but after the third time they recognised that this miraculous removing of the stones indicted that the present site was the one God intended for His church, so there they built it. </a:t>
            </a:r>
          </a:p>
          <a:p>
            <a:pPr algn="l"/>
            <a:r>
              <a:rPr lang="en-GB" sz="1200" dirty="0">
                <a:effectLst/>
                <a:latin typeface="Times New Roman" panose="02020603050405020304" pitchFamily="18" charset="0"/>
                <a:ea typeface="SimSun" panose="02010600030101010101" pitchFamily="2" charset="-122"/>
                <a:cs typeface="Arial" panose="020B0604020202020204" pitchFamily="34" charset="0"/>
              </a:rPr>
              <a:t>        Hence </a:t>
            </a:r>
            <a:r>
              <a:rPr lang="en-GB" sz="1200" dirty="0" err="1">
                <a:effectLst/>
                <a:latin typeface="Times New Roman" panose="02020603050405020304" pitchFamily="18" charset="0"/>
                <a:ea typeface="SimSun" panose="02010600030101010101" pitchFamily="2" charset="-122"/>
                <a:cs typeface="Arial" panose="020B0604020202020204" pitchFamily="34" charset="0"/>
              </a:rPr>
              <a:t>Godshill</a:t>
            </a:r>
            <a:r>
              <a:rPr lang="en-GB" sz="1200" dirty="0">
                <a:effectLst/>
                <a:latin typeface="Times New Roman" panose="02020603050405020304" pitchFamily="18" charset="0"/>
                <a:ea typeface="SimSun" panose="02010600030101010101" pitchFamily="2" charset="-122"/>
                <a:cs typeface="Arial" panose="020B0604020202020204" pitchFamily="34" charset="0"/>
              </a:rPr>
              <a:t>, the hill God chose for his church.</a:t>
            </a:r>
          </a:p>
          <a:p>
            <a:pPr algn="l"/>
            <a:r>
              <a:rPr lang="en-GB" sz="1200" dirty="0">
                <a:latin typeface="Times New Roman" panose="02020603050405020304" pitchFamily="18" charset="0"/>
                <a:ea typeface="SimSun" panose="02010600030101010101" pitchFamily="2" charset="-122"/>
                <a:cs typeface="Arial" panose="020B0604020202020204" pitchFamily="34" charset="0"/>
              </a:rPr>
              <a:t>It is popularly know as “The Church of the Lily Cross” because of the unique mural on the east wall of the south transept. This shows a large figure of Our Lord crucified on a triple-branched flowering lily, the Lily Cross, symbolic of the purity and sinlessness of his Virgin Mother. It is unique, for there is no other like it in the British Isles. A few such murals may be found on the Continent, and there are a number of stained-glass windows with the Lily Cross theme in this country.</a:t>
            </a: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latin typeface="Times New Roman" panose="02020603050405020304" pitchFamily="18" charset="0"/>
              <a:ea typeface="SimSun" panose="02010600030101010101" pitchFamily="2" charset="-122"/>
              <a:cs typeface="Arial" panose="020B0604020202020204" pitchFamily="34" charset="0"/>
            </a:endParaRPr>
          </a:p>
          <a:p>
            <a:pPr algn="l"/>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8" name="TextBox 7">
            <a:extLst>
              <a:ext uri="{FF2B5EF4-FFF2-40B4-BE49-F238E27FC236}">
                <a16:creationId xmlns:a16="http://schemas.microsoft.com/office/drawing/2014/main" id="{2C195900-2504-45F3-86AD-66FEBDC5DDDB}"/>
              </a:ext>
            </a:extLst>
          </p:cNvPr>
          <p:cNvSpPr txBox="1"/>
          <p:nvPr/>
        </p:nvSpPr>
        <p:spPr>
          <a:xfrm>
            <a:off x="5427113" y="688782"/>
            <a:ext cx="4194735" cy="664797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200" dirty="0">
                <a:latin typeface="Times New Roman" panose="02020603050405020304" pitchFamily="18" charset="0"/>
                <a:ea typeface="SimSun" panose="02010600030101010101" pitchFamily="2" charset="-122"/>
                <a:cs typeface="Times New Roman" panose="02020603050405020304" pitchFamily="18" charset="0"/>
              </a:rPr>
              <a:t>On 28</a:t>
            </a:r>
            <a:r>
              <a:rPr lang="en-GB" sz="1200"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GB" sz="1200" dirty="0">
                <a:latin typeface="Times New Roman" panose="02020603050405020304" pitchFamily="18" charset="0"/>
                <a:ea typeface="SimSun" panose="02010600030101010101" pitchFamily="2" charset="-122"/>
                <a:cs typeface="Times New Roman" panose="02020603050405020304" pitchFamily="18" charset="0"/>
              </a:rPr>
              <a:t> Sept. 1952 the Tron Kirk was officially opened. It was built as a Community Hall Church to serve the new housing estate of </a:t>
            </a:r>
            <a:r>
              <a:rPr lang="en-GB" sz="1200" dirty="0" err="1">
                <a:latin typeface="Times New Roman" panose="02020603050405020304" pitchFamily="18" charset="0"/>
                <a:ea typeface="SimSun" panose="02010600030101010101" pitchFamily="2" charset="-122"/>
                <a:cs typeface="Times New Roman" panose="02020603050405020304" pitchFamily="18" charset="0"/>
              </a:rPr>
              <a:t>Moredun</a:t>
            </a:r>
            <a:r>
              <a:rPr lang="en-GB" sz="1200" dirty="0">
                <a:latin typeface="Times New Roman" panose="02020603050405020304" pitchFamily="18" charset="0"/>
                <a:ea typeface="SimSun" panose="02010600030101010101" pitchFamily="2" charset="-122"/>
                <a:cs typeface="Times New Roman" panose="02020603050405020304" pitchFamily="18" charset="0"/>
              </a:rPr>
              <a:t>. This allowed for a proper stage with curtains at the opposite end from the chancel. It was well used &amp; hosted many acts &amp; performances from all the different church organisations as well as many guest shows. In the 70s </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even Billy Connelly appeared with his folk rock band The </a:t>
            </a:r>
            <a:r>
              <a:rPr lang="en-GB" sz="1200" dirty="0" err="1">
                <a:effectLst/>
                <a:latin typeface="Times New Roman" panose="02020603050405020304" pitchFamily="18" charset="0"/>
                <a:ea typeface="SimSun" panose="02010600030101010101" pitchFamily="2" charset="-122"/>
                <a:cs typeface="Times New Roman" panose="02020603050405020304" pitchFamily="18" charset="0"/>
              </a:rPr>
              <a:t>Humblebums</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 We had a large adult choir lead by the organist Miss Murray and a junior choir who also performed </a:t>
            </a:r>
            <a:r>
              <a:rPr lang="en-GB" sz="1200" dirty="0" err="1">
                <a:effectLst/>
                <a:latin typeface="Times New Roman" panose="02020603050405020304" pitchFamily="18" charset="0"/>
                <a:ea typeface="SimSun" panose="02010600030101010101" pitchFamily="2" charset="-122"/>
                <a:cs typeface="Times New Roman" panose="02020603050405020304" pitchFamily="18" charset="0"/>
              </a:rPr>
              <a:t>Kinderspiels</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 on stage such as the “Dragon of tangle mountain” The </a:t>
            </a:r>
            <a:r>
              <a:rPr lang="en-GB" sz="1200" dirty="0">
                <a:latin typeface="Times New Roman" panose="02020603050405020304" pitchFamily="18" charset="0"/>
                <a:ea typeface="SimSun" panose="02010600030101010101" pitchFamily="2" charset="-122"/>
                <a:cs typeface="Times New Roman" panose="02020603050405020304" pitchFamily="18" charset="0"/>
              </a:rPr>
              <a:t>yearly Youth Club Gang Show was always a sell out at all of it’s performances. The second half of the programme usually featured a musical e.g. Salad Days, The Pyjama Game, South Pacific, Oklahoma, West Side Story. Back in these days t</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he church also had its own football team in the Churches League called </a:t>
            </a:r>
            <a:r>
              <a:rPr lang="en-GB" sz="1200" dirty="0" err="1">
                <a:effectLst/>
                <a:latin typeface="Times New Roman" panose="02020603050405020304" pitchFamily="18" charset="0"/>
                <a:ea typeface="SimSun" panose="02010600030101010101" pitchFamily="2" charset="-122"/>
                <a:cs typeface="Times New Roman" panose="02020603050405020304" pitchFamily="18" charset="0"/>
              </a:rPr>
              <a:t>Fernieside</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 Star. The main hall housed the Sale of Work, Christmas parties, Country dancing club, Social </a:t>
            </a:r>
            <a:r>
              <a:rPr lang="en-GB" sz="1200" dirty="0">
                <a:latin typeface="Times New Roman" panose="02020603050405020304" pitchFamily="18" charset="0"/>
                <a:ea typeface="SimSun" panose="02010600030101010101" pitchFamily="2" charset="-122"/>
                <a:cs typeface="Times New Roman" panose="02020603050405020304" pitchFamily="18" charset="0"/>
              </a:rPr>
              <a:t>d</a:t>
            </a: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ances, and many other activities, whilst the organisations had to make do with the tin hut in the grounds. Very cold in winter. The Men's Club was also outside in a brick hut.</a:t>
            </a:r>
          </a:p>
          <a:p>
            <a:r>
              <a:rPr lang="en-GB" sz="1200" dirty="0">
                <a:effectLst/>
                <a:latin typeface="Times New Roman" panose="02020603050405020304" pitchFamily="18" charset="0"/>
                <a:ea typeface="SimSun" panose="02010600030101010101" pitchFamily="2" charset="-122"/>
                <a:cs typeface="Times New Roman" panose="02020603050405020304" pitchFamily="18" charset="0"/>
              </a:rPr>
              <a:t> Eventually a</a:t>
            </a:r>
            <a:r>
              <a:rPr lang="en-GB" sz="1200" dirty="0">
                <a:latin typeface="Times New Roman" panose="02020603050405020304" pitchFamily="18" charset="0"/>
                <a:ea typeface="SimSun" panose="02010600030101010101" pitchFamily="2" charset="-122"/>
                <a:cs typeface="Times New Roman" panose="02020603050405020304" pitchFamily="18" charset="0"/>
              </a:rPr>
              <a:t> new extension The Ian Ireland Memorial Hall was opened to accommodate the growing congregation. A new era had arrived. A modern all electric kitchen….the old pocky one became the Minister’s study once the hatch had been built up. A Thursday evening badminton club immediately organised in the new hall and still runs to this day. The new lesser hall was in constant use and could be partitioned into two rooms if required. The organisations came in from the cold and expanded</a:t>
            </a:r>
            <a:r>
              <a:rPr lang="en-GB" sz="1200">
                <a:latin typeface="Times New Roman" panose="02020603050405020304" pitchFamily="18" charset="0"/>
                <a:ea typeface="SimSun" panose="02010600030101010101" pitchFamily="2" charset="-122"/>
                <a:cs typeface="Times New Roman" panose="02020603050405020304" pitchFamily="18" charset="0"/>
              </a:rPr>
              <a:t>. </a:t>
            </a:r>
          </a:p>
          <a:p>
            <a:r>
              <a:rPr lang="en-GB" sz="1200">
                <a:latin typeface="Times New Roman" panose="02020603050405020304" pitchFamily="18" charset="0"/>
                <a:ea typeface="SimSun" panose="02010600030101010101" pitchFamily="2" charset="-122"/>
                <a:cs typeface="Times New Roman" panose="02020603050405020304" pitchFamily="18" charset="0"/>
              </a:rPr>
              <a:t>The </a:t>
            </a:r>
            <a:r>
              <a:rPr lang="en-GB" sz="1200" dirty="0">
                <a:latin typeface="Times New Roman" panose="02020603050405020304" pitchFamily="18" charset="0"/>
                <a:ea typeface="SimSun" panose="02010600030101010101" pitchFamily="2" charset="-122"/>
                <a:cs typeface="Times New Roman" panose="02020603050405020304" pitchFamily="18" charset="0"/>
              </a:rPr>
              <a:t>purpose of this “down memory lane” is to inspire you for ideas for our 70</a:t>
            </a:r>
            <a:r>
              <a:rPr lang="en-GB" sz="1200"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GB" sz="1200" dirty="0">
                <a:latin typeface="Times New Roman" panose="02020603050405020304" pitchFamily="18" charset="0"/>
                <a:ea typeface="SimSun" panose="02010600030101010101" pitchFamily="2" charset="-122"/>
                <a:cs typeface="Times New Roman" panose="02020603050405020304" pitchFamily="18" charset="0"/>
              </a:rPr>
              <a:t> Anniversary celebrations. All suggestions will be considered.</a:t>
            </a:r>
          </a:p>
          <a:p>
            <a:pPr algn="l"/>
            <a:endParaRPr lang="en-GB" sz="1400" dirty="0">
              <a:effectLst/>
              <a:latin typeface="Times New Roman" panose="02020603050405020304" pitchFamily="18" charset="0"/>
              <a:ea typeface="SimSun" panose="02010600030101010101" pitchFamily="2" charset="-122"/>
              <a:cs typeface="Times New Roman" panose="02020603050405020304" pitchFamily="18" charset="0"/>
            </a:endParaRPr>
          </a:p>
          <a:p>
            <a:pPr algn="l"/>
            <a:endParaRPr lang="en-GB" sz="1400" dirty="0">
              <a:latin typeface="Times New Roman" panose="02020603050405020304" pitchFamily="18" charset="0"/>
              <a:ea typeface="SimSun" panose="02010600030101010101" pitchFamily="2" charset="-122"/>
              <a:cs typeface="Times New Roman" panose="02020603050405020304" pitchFamily="18" charset="0"/>
            </a:endParaRPr>
          </a:p>
          <a:p>
            <a:pPr algn="l"/>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13A2E88D-4F34-42C6-8075-9E438E40338C}"/>
              </a:ext>
            </a:extLst>
          </p:cNvPr>
          <p:cNvSpPr txBox="1"/>
          <p:nvPr/>
        </p:nvSpPr>
        <p:spPr>
          <a:xfrm>
            <a:off x="5685520" y="350228"/>
            <a:ext cx="3435371" cy="33855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a:r>
              <a:rPr lang="en-GB" sz="1600" b="1" dirty="0">
                <a:effectLst/>
                <a:ea typeface="SimSun" panose="02010600030101010101" pitchFamily="2" charset="-122"/>
                <a:cs typeface="Arial" panose="020B0604020202020204" pitchFamily="34" charset="0"/>
              </a:rPr>
              <a:t> 2022 IS OUR 70TH ANNIVERSARY</a:t>
            </a:r>
            <a:endParaRPr lang="en-GB" sz="1600" b="1" dirty="0">
              <a:effectLst/>
              <a:latin typeface="Times New Roman" panose="02020603050405020304" pitchFamily="18"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28764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ot="0" spcFirstLastPara="0" vert="horz" wrap="square" lIns="91440" tIns="45720" rIns="91440" bIns="45720" numCol="1" spcCol="0" rtlCol="0" fromWordArt="0" anchor="t" anchorCtr="0" forceAA="0" compatLnSpc="1">
        <a:prstTxWarp prst="textNoShape">
          <a:avLst/>
        </a:prstTxWarp>
        <a:spAutoFit/>
      </a:bodyPr>
      <a:lstStyle>
        <a:defPPr algn="l">
          <a:defRPr sz="1200" dirty="0">
            <a:effectLst/>
            <a:latin typeface="Times New Roman" panose="02020603050405020304" pitchFamily="18" charset="0"/>
            <a:ea typeface="SimSun" panose="02010600030101010101" pitchFamily="2" charset="-122"/>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Chronical August 2021</Template>
  <TotalTime>1012</TotalTime>
  <Words>3231</Words>
  <Application>Microsoft Office PowerPoint</Application>
  <PresentationFormat>A4 Paper (210x297 mm)</PresentationFormat>
  <Paragraphs>351</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Aldhabi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Ferrier</dc:creator>
  <cp:lastModifiedBy>Ivor Forrest</cp:lastModifiedBy>
  <cp:revision>2</cp:revision>
  <cp:lastPrinted>2021-12-02T09:42:12Z</cp:lastPrinted>
  <dcterms:created xsi:type="dcterms:W3CDTF">2021-10-29T20:57:51Z</dcterms:created>
  <dcterms:modified xsi:type="dcterms:W3CDTF">2021-12-07T18:31:43Z</dcterms:modified>
</cp:coreProperties>
</file>